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1" r:id="rId4"/>
  </p:sldMasterIdLst>
  <p:notesMasterIdLst>
    <p:notesMasterId r:id="rId30"/>
  </p:notesMasterIdLst>
  <p:sldIdLst>
    <p:sldId id="3846" r:id="rId5"/>
    <p:sldId id="3861" r:id="rId6"/>
    <p:sldId id="3862" r:id="rId7"/>
    <p:sldId id="3827" r:id="rId8"/>
    <p:sldId id="3835" r:id="rId9"/>
    <p:sldId id="3838" r:id="rId10"/>
    <p:sldId id="3856" r:id="rId11"/>
    <p:sldId id="3792" r:id="rId12"/>
    <p:sldId id="3870" r:id="rId13"/>
    <p:sldId id="3836" r:id="rId14"/>
    <p:sldId id="3837" r:id="rId15"/>
    <p:sldId id="3863" r:id="rId16"/>
    <p:sldId id="3794" r:id="rId17"/>
    <p:sldId id="3832" r:id="rId18"/>
    <p:sldId id="3858" r:id="rId19"/>
    <p:sldId id="3860" r:id="rId20"/>
    <p:sldId id="3848" r:id="rId21"/>
    <p:sldId id="3845" r:id="rId22"/>
    <p:sldId id="3866" r:id="rId23"/>
    <p:sldId id="3857" r:id="rId24"/>
    <p:sldId id="3849" r:id="rId25"/>
    <p:sldId id="3872" r:id="rId26"/>
    <p:sldId id="3868" r:id="rId27"/>
    <p:sldId id="3873" r:id="rId28"/>
    <p:sldId id="386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690" y="96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B74D3E-0599-483A-8EC8-4398186F7E6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6CE20C0-DDBD-462D-98C0-59C598BE4F7A}">
      <dgm:prSet/>
      <dgm:spPr/>
      <dgm:t>
        <a:bodyPr/>
        <a:lstStyle/>
        <a:p>
          <a:r>
            <a:rPr lang="en-US"/>
            <a:t>47 days!!</a:t>
          </a:r>
        </a:p>
      </dgm:t>
    </dgm:pt>
    <dgm:pt modelId="{D7FCD85F-1D82-4025-80DD-C534D41A3582}" type="parTrans" cxnId="{D0746895-E718-4DB8-BDC7-29C6C66C6DA3}">
      <dgm:prSet/>
      <dgm:spPr/>
      <dgm:t>
        <a:bodyPr/>
        <a:lstStyle/>
        <a:p>
          <a:endParaRPr lang="en-US"/>
        </a:p>
      </dgm:t>
    </dgm:pt>
    <dgm:pt modelId="{E2835765-E29B-45BA-9892-77A8746C4AB6}" type="sibTrans" cxnId="{D0746895-E718-4DB8-BDC7-29C6C66C6DA3}">
      <dgm:prSet/>
      <dgm:spPr/>
      <dgm:t>
        <a:bodyPr/>
        <a:lstStyle/>
        <a:p>
          <a:endParaRPr lang="en-US"/>
        </a:p>
      </dgm:t>
    </dgm:pt>
    <dgm:pt modelId="{4C7A9675-5779-4DBB-A2DC-C9BA3CF314AF}">
      <dgm:prSet/>
      <dgm:spPr/>
      <dgm:t>
        <a:bodyPr/>
        <a:lstStyle/>
        <a:p>
          <a:r>
            <a:rPr lang="en-US"/>
            <a:t>Early Voting</a:t>
          </a:r>
        </a:p>
      </dgm:t>
    </dgm:pt>
    <dgm:pt modelId="{61FA8CDD-0D52-4379-BB2E-8418F4158C6C}" type="parTrans" cxnId="{B085728A-E0A3-497B-9E34-FEFEEC319DB9}">
      <dgm:prSet/>
      <dgm:spPr/>
      <dgm:t>
        <a:bodyPr/>
        <a:lstStyle/>
        <a:p>
          <a:endParaRPr lang="en-US"/>
        </a:p>
      </dgm:t>
    </dgm:pt>
    <dgm:pt modelId="{6F5C39E0-E59B-4547-98ED-A9B0502C0505}" type="sibTrans" cxnId="{B085728A-E0A3-497B-9E34-FEFEEC319DB9}">
      <dgm:prSet/>
      <dgm:spPr/>
      <dgm:t>
        <a:bodyPr/>
        <a:lstStyle/>
        <a:p>
          <a:endParaRPr lang="en-US"/>
        </a:p>
      </dgm:t>
    </dgm:pt>
    <dgm:pt modelId="{85AEE4C6-F032-44ED-A514-622AED659241}">
      <dgm:prSet/>
      <dgm:spPr/>
      <dgm:t>
        <a:bodyPr/>
        <a:lstStyle/>
        <a:p>
          <a:r>
            <a:rPr lang="en-US"/>
            <a:t>New Voting Rules</a:t>
          </a:r>
        </a:p>
      </dgm:t>
    </dgm:pt>
    <dgm:pt modelId="{A06D8BFC-6221-408B-B0AA-EA3C7184F514}" type="parTrans" cxnId="{2B9582FE-298E-42C8-A6D0-10C238EA4551}">
      <dgm:prSet/>
      <dgm:spPr/>
      <dgm:t>
        <a:bodyPr/>
        <a:lstStyle/>
        <a:p>
          <a:endParaRPr lang="en-US"/>
        </a:p>
      </dgm:t>
    </dgm:pt>
    <dgm:pt modelId="{D58FB1D9-AB91-400A-8274-15441F60B2BA}" type="sibTrans" cxnId="{2B9582FE-298E-42C8-A6D0-10C238EA4551}">
      <dgm:prSet/>
      <dgm:spPr/>
      <dgm:t>
        <a:bodyPr/>
        <a:lstStyle/>
        <a:p>
          <a:endParaRPr lang="en-US"/>
        </a:p>
      </dgm:t>
    </dgm:pt>
    <dgm:pt modelId="{D444FFB3-6E83-4DE0-9787-A0EADEF00802}">
      <dgm:prSet/>
      <dgm:spPr/>
      <dgm:t>
        <a:bodyPr/>
        <a:lstStyle/>
        <a:p>
          <a:r>
            <a:rPr lang="en-US"/>
            <a:t>New Voting Window</a:t>
          </a:r>
        </a:p>
      </dgm:t>
    </dgm:pt>
    <dgm:pt modelId="{63D65CDC-DFA5-4DCE-AC1F-2AF427FDA803}" type="parTrans" cxnId="{B84FB022-41D4-4324-9C63-048760DFC0D6}">
      <dgm:prSet/>
      <dgm:spPr/>
      <dgm:t>
        <a:bodyPr/>
        <a:lstStyle/>
        <a:p>
          <a:endParaRPr lang="en-US"/>
        </a:p>
      </dgm:t>
    </dgm:pt>
    <dgm:pt modelId="{543D132F-9CDC-47F8-AB73-ED0548360F79}" type="sibTrans" cxnId="{B84FB022-41D4-4324-9C63-048760DFC0D6}">
      <dgm:prSet/>
      <dgm:spPr/>
      <dgm:t>
        <a:bodyPr/>
        <a:lstStyle/>
        <a:p>
          <a:endParaRPr lang="en-US"/>
        </a:p>
      </dgm:t>
    </dgm:pt>
    <dgm:pt modelId="{0BC7092E-7E32-43CD-9518-2745949BCCFE}">
      <dgm:prSet/>
      <dgm:spPr/>
      <dgm:t>
        <a:bodyPr/>
        <a:lstStyle/>
        <a:p>
          <a:r>
            <a:rPr lang="en-US"/>
            <a:t>More Ways to Vote </a:t>
          </a:r>
        </a:p>
      </dgm:t>
    </dgm:pt>
    <dgm:pt modelId="{F271D881-9514-4EDC-B28B-98598DB03B88}" type="parTrans" cxnId="{CD3ECB32-3285-474F-8E80-A4DB678E4E3E}">
      <dgm:prSet/>
      <dgm:spPr/>
      <dgm:t>
        <a:bodyPr/>
        <a:lstStyle/>
        <a:p>
          <a:endParaRPr lang="en-US"/>
        </a:p>
      </dgm:t>
    </dgm:pt>
    <dgm:pt modelId="{CBFE7C97-D836-438A-88CA-4E2B1642052B}" type="sibTrans" cxnId="{CD3ECB32-3285-474F-8E80-A4DB678E4E3E}">
      <dgm:prSet/>
      <dgm:spPr/>
      <dgm:t>
        <a:bodyPr/>
        <a:lstStyle/>
        <a:p>
          <a:endParaRPr lang="en-US"/>
        </a:p>
      </dgm:t>
    </dgm:pt>
    <dgm:pt modelId="{6EF37F13-DE6F-43FC-8CCF-16B5F641CF1B}" type="pres">
      <dgm:prSet presAssocID="{48B74D3E-0599-483A-8EC8-4398186F7E6B}" presName="linear" presStyleCnt="0">
        <dgm:presLayoutVars>
          <dgm:animLvl val="lvl"/>
          <dgm:resizeHandles val="exact"/>
        </dgm:presLayoutVars>
      </dgm:prSet>
      <dgm:spPr/>
    </dgm:pt>
    <dgm:pt modelId="{48010BBD-6553-40CE-8835-0449773D3310}" type="pres">
      <dgm:prSet presAssocID="{46CE20C0-DDBD-462D-98C0-59C598BE4F7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021D84C-1AF8-43BB-BCD0-9A6F716370A2}" type="pres">
      <dgm:prSet presAssocID="{E2835765-E29B-45BA-9892-77A8746C4AB6}" presName="spacer" presStyleCnt="0"/>
      <dgm:spPr/>
    </dgm:pt>
    <dgm:pt modelId="{2BABB030-B8A4-4B92-88AF-2077D6BF7F7D}" type="pres">
      <dgm:prSet presAssocID="{4C7A9675-5779-4DBB-A2DC-C9BA3CF314A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F98DF0E-332F-40B5-8CB5-9C2458FE78BF}" type="pres">
      <dgm:prSet presAssocID="{6F5C39E0-E59B-4547-98ED-A9B0502C0505}" presName="spacer" presStyleCnt="0"/>
      <dgm:spPr/>
    </dgm:pt>
    <dgm:pt modelId="{24C74457-D5A5-47BC-BAD7-983AE619F332}" type="pres">
      <dgm:prSet presAssocID="{85AEE4C6-F032-44ED-A514-622AED65924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57ECB1A-6C4D-4361-8579-6A0C64DAFD4E}" type="pres">
      <dgm:prSet presAssocID="{D58FB1D9-AB91-400A-8274-15441F60B2BA}" presName="spacer" presStyleCnt="0"/>
      <dgm:spPr/>
    </dgm:pt>
    <dgm:pt modelId="{08AF7A6C-8C06-434B-A0B0-BB4E81348704}" type="pres">
      <dgm:prSet presAssocID="{D444FFB3-6E83-4DE0-9787-A0EADEF0080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5360C76-BD84-4E3A-831B-AD200CB4D957}" type="pres">
      <dgm:prSet presAssocID="{543D132F-9CDC-47F8-AB73-ED0548360F79}" presName="spacer" presStyleCnt="0"/>
      <dgm:spPr/>
    </dgm:pt>
    <dgm:pt modelId="{A0B9C431-D0AC-432C-8BBF-29D820132D87}" type="pres">
      <dgm:prSet presAssocID="{0BC7092E-7E32-43CD-9518-2745949BCCF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84FB022-41D4-4324-9C63-048760DFC0D6}" srcId="{48B74D3E-0599-483A-8EC8-4398186F7E6B}" destId="{D444FFB3-6E83-4DE0-9787-A0EADEF00802}" srcOrd="3" destOrd="0" parTransId="{63D65CDC-DFA5-4DCE-AC1F-2AF427FDA803}" sibTransId="{543D132F-9CDC-47F8-AB73-ED0548360F79}"/>
    <dgm:cxn modelId="{9BADF22B-2704-4CAB-BB9C-8C20F7BFC2B4}" type="presOf" srcId="{D444FFB3-6E83-4DE0-9787-A0EADEF00802}" destId="{08AF7A6C-8C06-434B-A0B0-BB4E81348704}" srcOrd="0" destOrd="0" presId="urn:microsoft.com/office/officeart/2005/8/layout/vList2"/>
    <dgm:cxn modelId="{CD3ECB32-3285-474F-8E80-A4DB678E4E3E}" srcId="{48B74D3E-0599-483A-8EC8-4398186F7E6B}" destId="{0BC7092E-7E32-43CD-9518-2745949BCCFE}" srcOrd="4" destOrd="0" parTransId="{F271D881-9514-4EDC-B28B-98598DB03B88}" sibTransId="{CBFE7C97-D836-438A-88CA-4E2B1642052B}"/>
    <dgm:cxn modelId="{28402638-1BD9-417A-86C7-CDD6F782AD63}" type="presOf" srcId="{4C7A9675-5779-4DBB-A2DC-C9BA3CF314AF}" destId="{2BABB030-B8A4-4B92-88AF-2077D6BF7F7D}" srcOrd="0" destOrd="0" presId="urn:microsoft.com/office/officeart/2005/8/layout/vList2"/>
    <dgm:cxn modelId="{DD44D545-52F9-4C64-B0A7-2F04D592D889}" type="presOf" srcId="{46CE20C0-DDBD-462D-98C0-59C598BE4F7A}" destId="{48010BBD-6553-40CE-8835-0449773D3310}" srcOrd="0" destOrd="0" presId="urn:microsoft.com/office/officeart/2005/8/layout/vList2"/>
    <dgm:cxn modelId="{6AE34A88-0E48-4341-9988-7190EE99C241}" type="presOf" srcId="{85AEE4C6-F032-44ED-A514-622AED659241}" destId="{24C74457-D5A5-47BC-BAD7-983AE619F332}" srcOrd="0" destOrd="0" presId="urn:microsoft.com/office/officeart/2005/8/layout/vList2"/>
    <dgm:cxn modelId="{B085728A-E0A3-497B-9E34-FEFEEC319DB9}" srcId="{48B74D3E-0599-483A-8EC8-4398186F7E6B}" destId="{4C7A9675-5779-4DBB-A2DC-C9BA3CF314AF}" srcOrd="1" destOrd="0" parTransId="{61FA8CDD-0D52-4379-BB2E-8418F4158C6C}" sibTransId="{6F5C39E0-E59B-4547-98ED-A9B0502C0505}"/>
    <dgm:cxn modelId="{D0746895-E718-4DB8-BDC7-29C6C66C6DA3}" srcId="{48B74D3E-0599-483A-8EC8-4398186F7E6B}" destId="{46CE20C0-DDBD-462D-98C0-59C598BE4F7A}" srcOrd="0" destOrd="0" parTransId="{D7FCD85F-1D82-4025-80DD-C534D41A3582}" sibTransId="{E2835765-E29B-45BA-9892-77A8746C4AB6}"/>
    <dgm:cxn modelId="{EE728CD3-8332-4CF8-A209-BDC17D8C803D}" type="presOf" srcId="{48B74D3E-0599-483A-8EC8-4398186F7E6B}" destId="{6EF37F13-DE6F-43FC-8CCF-16B5F641CF1B}" srcOrd="0" destOrd="0" presId="urn:microsoft.com/office/officeart/2005/8/layout/vList2"/>
    <dgm:cxn modelId="{7B4889F0-2B3C-4551-AEC9-E7BA340F967E}" type="presOf" srcId="{0BC7092E-7E32-43CD-9518-2745949BCCFE}" destId="{A0B9C431-D0AC-432C-8BBF-29D820132D87}" srcOrd="0" destOrd="0" presId="urn:microsoft.com/office/officeart/2005/8/layout/vList2"/>
    <dgm:cxn modelId="{2B9582FE-298E-42C8-A6D0-10C238EA4551}" srcId="{48B74D3E-0599-483A-8EC8-4398186F7E6B}" destId="{85AEE4C6-F032-44ED-A514-622AED659241}" srcOrd="2" destOrd="0" parTransId="{A06D8BFC-6221-408B-B0AA-EA3C7184F514}" sibTransId="{D58FB1D9-AB91-400A-8274-15441F60B2BA}"/>
    <dgm:cxn modelId="{1F769A5B-EB1B-460F-86CC-275853615C6D}" type="presParOf" srcId="{6EF37F13-DE6F-43FC-8CCF-16B5F641CF1B}" destId="{48010BBD-6553-40CE-8835-0449773D3310}" srcOrd="0" destOrd="0" presId="urn:microsoft.com/office/officeart/2005/8/layout/vList2"/>
    <dgm:cxn modelId="{F6D80CE9-987D-4173-868B-6138133468F6}" type="presParOf" srcId="{6EF37F13-DE6F-43FC-8CCF-16B5F641CF1B}" destId="{5021D84C-1AF8-43BB-BCD0-9A6F716370A2}" srcOrd="1" destOrd="0" presId="urn:microsoft.com/office/officeart/2005/8/layout/vList2"/>
    <dgm:cxn modelId="{A26D3E9E-1B59-4BDA-9C41-FA2F4884F797}" type="presParOf" srcId="{6EF37F13-DE6F-43FC-8CCF-16B5F641CF1B}" destId="{2BABB030-B8A4-4B92-88AF-2077D6BF7F7D}" srcOrd="2" destOrd="0" presId="urn:microsoft.com/office/officeart/2005/8/layout/vList2"/>
    <dgm:cxn modelId="{A7DBFED5-C67B-4751-BDC8-3D73ABFB6917}" type="presParOf" srcId="{6EF37F13-DE6F-43FC-8CCF-16B5F641CF1B}" destId="{FF98DF0E-332F-40B5-8CB5-9C2458FE78BF}" srcOrd="3" destOrd="0" presId="urn:microsoft.com/office/officeart/2005/8/layout/vList2"/>
    <dgm:cxn modelId="{5774F065-424C-4349-ADCC-81F9F6E460BE}" type="presParOf" srcId="{6EF37F13-DE6F-43FC-8CCF-16B5F641CF1B}" destId="{24C74457-D5A5-47BC-BAD7-983AE619F332}" srcOrd="4" destOrd="0" presId="urn:microsoft.com/office/officeart/2005/8/layout/vList2"/>
    <dgm:cxn modelId="{C5D570D3-3C25-43CF-80D8-522410780267}" type="presParOf" srcId="{6EF37F13-DE6F-43FC-8CCF-16B5F641CF1B}" destId="{857ECB1A-6C4D-4361-8579-6A0C64DAFD4E}" srcOrd="5" destOrd="0" presId="urn:microsoft.com/office/officeart/2005/8/layout/vList2"/>
    <dgm:cxn modelId="{C9EF9552-41A3-4A49-A9C2-2A6384CE7ED1}" type="presParOf" srcId="{6EF37F13-DE6F-43FC-8CCF-16B5F641CF1B}" destId="{08AF7A6C-8C06-434B-A0B0-BB4E81348704}" srcOrd="6" destOrd="0" presId="urn:microsoft.com/office/officeart/2005/8/layout/vList2"/>
    <dgm:cxn modelId="{438186AE-249B-4BE5-9067-E4004FD6F6BE}" type="presParOf" srcId="{6EF37F13-DE6F-43FC-8CCF-16B5F641CF1B}" destId="{F5360C76-BD84-4E3A-831B-AD200CB4D957}" srcOrd="7" destOrd="0" presId="urn:microsoft.com/office/officeart/2005/8/layout/vList2"/>
    <dgm:cxn modelId="{6FE3D19D-D347-40B2-A9EE-7941D8985EC7}" type="presParOf" srcId="{6EF37F13-DE6F-43FC-8CCF-16B5F641CF1B}" destId="{A0B9C431-D0AC-432C-8BBF-29D820132D8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10BBD-6553-40CE-8835-0449773D3310}">
      <dsp:nvSpPr>
        <dsp:cNvPr id="0" name=""/>
        <dsp:cNvSpPr/>
      </dsp:nvSpPr>
      <dsp:spPr>
        <a:xfrm>
          <a:off x="0" y="44261"/>
          <a:ext cx="1013059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47 days!!</a:t>
          </a:r>
        </a:p>
      </dsp:txBody>
      <dsp:txXfrm>
        <a:off x="35125" y="79386"/>
        <a:ext cx="10060340" cy="649299"/>
      </dsp:txXfrm>
    </dsp:sp>
    <dsp:sp modelId="{2BABB030-B8A4-4B92-88AF-2077D6BF7F7D}">
      <dsp:nvSpPr>
        <dsp:cNvPr id="0" name=""/>
        <dsp:cNvSpPr/>
      </dsp:nvSpPr>
      <dsp:spPr>
        <a:xfrm>
          <a:off x="0" y="850211"/>
          <a:ext cx="1013059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Early Voting</a:t>
          </a:r>
        </a:p>
      </dsp:txBody>
      <dsp:txXfrm>
        <a:off x="35125" y="885336"/>
        <a:ext cx="10060340" cy="649299"/>
      </dsp:txXfrm>
    </dsp:sp>
    <dsp:sp modelId="{24C74457-D5A5-47BC-BAD7-983AE619F332}">
      <dsp:nvSpPr>
        <dsp:cNvPr id="0" name=""/>
        <dsp:cNvSpPr/>
      </dsp:nvSpPr>
      <dsp:spPr>
        <a:xfrm>
          <a:off x="0" y="1656161"/>
          <a:ext cx="1013059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New Voting Rules</a:t>
          </a:r>
        </a:p>
      </dsp:txBody>
      <dsp:txXfrm>
        <a:off x="35125" y="1691286"/>
        <a:ext cx="10060340" cy="649299"/>
      </dsp:txXfrm>
    </dsp:sp>
    <dsp:sp modelId="{08AF7A6C-8C06-434B-A0B0-BB4E81348704}">
      <dsp:nvSpPr>
        <dsp:cNvPr id="0" name=""/>
        <dsp:cNvSpPr/>
      </dsp:nvSpPr>
      <dsp:spPr>
        <a:xfrm>
          <a:off x="0" y="2462111"/>
          <a:ext cx="1013059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New Voting Window</a:t>
          </a:r>
        </a:p>
      </dsp:txBody>
      <dsp:txXfrm>
        <a:off x="35125" y="2497236"/>
        <a:ext cx="10060340" cy="649299"/>
      </dsp:txXfrm>
    </dsp:sp>
    <dsp:sp modelId="{A0B9C431-D0AC-432C-8BBF-29D820132D87}">
      <dsp:nvSpPr>
        <dsp:cNvPr id="0" name=""/>
        <dsp:cNvSpPr/>
      </dsp:nvSpPr>
      <dsp:spPr>
        <a:xfrm>
          <a:off x="0" y="3268061"/>
          <a:ext cx="1013059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More Ways to Vote </a:t>
          </a:r>
        </a:p>
      </dsp:txBody>
      <dsp:txXfrm>
        <a:off x="35125" y="3303186"/>
        <a:ext cx="10060340" cy="649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BA811-8917-4F1D-B22F-E96045BFA4E0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C6A29-4676-420C-BBE3-ACC2B80F6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035F2-3CAE-94F1-8F72-CF46AEA10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20FB82-017D-E3DF-D8A3-6CCFB449B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24D4C-2800-CE8E-C0A3-1FC8D6D0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2CBA4-EEB0-45D8-799C-E754CD18F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C8171-12BF-4711-F7F3-2CAF966B6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A766A1F4-0977-2FF2-E32A-B96D729EE01E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152868-6DC2-57BC-21D9-3B5E8699A9CF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72DAF15-C8F7-79B4-20AB-2ACDCDE39FA2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20DFE94-BCE5-2D32-D2B3-FD89522233D3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A4B7AFF-202B-ED27-6E97-2543E4B3EA32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3BE971-F0C5-CBE4-49EE-3514011E6AE2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05F02F5-FB7C-8201-6177-9D5EE845C263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52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E627-544A-00D2-7D63-E1A4A4C6D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03E45-0673-35D3-85A8-EB9BC9AEE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7BFB6-04D9-8484-9C87-0B7DA103D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7B2A2-E461-69CB-E5F2-67548565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CE7E1-1E40-1EA9-0C94-D4A036635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976923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4FEDF2-1B41-233A-0ED8-6AFFE5417E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6708ED-A27A-A68D-3ECA-1473046FF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BB16A-D338-1E4E-0AD7-7722CF092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F26E6-F5A4-1AF1-E17B-9FFD312E2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D448E-A720-0B2B-9669-892F18D1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63120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4"/>
            <a:ext cx="5806440" cy="1325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825625"/>
            <a:ext cx="5806440" cy="435254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228600">
              <a:lnSpc>
                <a:spcPct val="110000"/>
              </a:lnSpc>
              <a:defRPr sz="2000"/>
            </a:lvl2pPr>
            <a:lvl3pPr marL="457200">
              <a:lnSpc>
                <a:spcPct val="110000"/>
              </a:lnSpc>
              <a:defRPr sz="1800"/>
            </a:lvl3pPr>
            <a:lvl4pPr marL="685800"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200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12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397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234440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pPr algn="l"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76" y="2551176"/>
            <a:ext cx="4709160" cy="1755648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 sz="1800"/>
            </a:lvl2pPr>
            <a:lvl3pPr marL="457200"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556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405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4FD8A-46C4-B051-FB02-D347E5658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CE0E7-D054-DF92-B979-736954562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061BD-4133-C294-ED18-8600DCBDB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FBB88-9E8C-83CF-988D-86419683A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8AC3B-170C-4841-A42A-CD97234B9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26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8C17-980F-76C0-2F4D-E05E00DCD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B01C2-45A3-FA2D-E3CD-932212F2B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21ABE-03FB-64D2-56D7-7C038EF41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3CD8A-4FFD-3485-B120-3A0727187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71373-30CB-9230-B8A7-B0B6F043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FEA81A-B3E3-A4F7-F855-AA78A3A57956}"/>
              </a:ext>
            </a:extLst>
          </p:cNvPr>
          <p:cNvSpPr/>
          <p:nvPr userDrawn="1"/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B6687EEA-6A27-6AA9-3052-4EBCE0C7B209}"/>
              </a:ext>
            </a:extLst>
          </p:cNvPr>
          <p:cNvSpPr/>
          <p:nvPr userDrawn="1"/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AB797F-0B0D-0A82-4854-D3E31F9ACC96}"/>
              </a:ext>
            </a:extLst>
          </p:cNvPr>
          <p:cNvSpPr/>
          <p:nvPr userDrawn="1"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601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0244-5A5B-C7FA-F0B7-66BA77C24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E7800-28FC-004D-4379-4B6F13E79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DD1E37-C91B-DF38-6D21-FDDE8A9F8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64434E-0903-B8C1-0EF2-68086657D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A379A-03D6-7D2D-85D2-958BCE3D3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CA2B2-CFE8-7048-7ED3-7BBAFE50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98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FA6E3-3F0D-E526-0B59-5052D3372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14179-862B-DAAD-FD30-CC2F26997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A6332C-57DF-9773-027C-AB91BD645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546314-D3E8-A508-469B-5D00428D44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38DF86-77A7-A453-B62A-C1029F0BC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E423A5-8248-B00E-493D-CFB113B32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884BD7-BE6E-AE99-3A66-D359B2004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706020-42A4-CC81-05D0-D2EC6A9C4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469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6109-4C72-C4D7-E17C-863694437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3155E2-6A58-BECE-17E8-7A9055932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A651B-1F33-B8BF-9A9D-5DB14570F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8E8FE-3A2A-2353-FB09-5EDC5CA4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19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0D1043-B889-896C-E336-EE135209A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A8EA60-4FFD-F15F-98FF-1DE96F4BD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F0D93-A3BC-6C29-36BA-C3CB18D9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6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97C2B-F424-0407-C38E-B40BB3FB2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0831E-B0FF-3009-17B7-127F8240B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2073F3-472D-EAB4-7480-EF80D4C79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82A1F-64DA-01E9-0C77-DA4C3DB0A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BB2CF-013D-0CFB-D6B5-2226BA67D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DBB91-BF4F-D6BB-8915-61E331D8C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77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C5577-C939-5CC6-3530-0DE53499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3FF037-58C5-8442-1EAF-A54E45E43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91240-B7F3-C14C-326B-A0E5B794F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0A3CA9-FCEE-664E-1E72-B83275F20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7C83A-D10E-458F-474C-765F15CB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43B48-DAC5-5F11-6B53-22A0AD21C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76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CFF208-714C-EEBE-C644-94E1D4AC2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4749B-5578-490A-FD39-4836FC4A8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ED28F-F5DC-C6D9-3754-697FAED41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6F5FA-F43E-CBC0-5E16-9228551419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A0137-A1F9-67D1-0E38-8B3BC827D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2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8" r:id="rId14"/>
    <p:sldLayoutId id="2147483788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9706C9-F26D-46CA-93BF-8C27012F6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88" y="1836340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2026 </a:t>
            </a:r>
            <a:b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Impact Booth Election </a:t>
            </a:r>
            <a:b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Toolkit </a:t>
            </a:r>
          </a:p>
        </p:txBody>
      </p:sp>
      <p:pic>
        <p:nvPicPr>
          <p:cNvPr id="8" name="Content Placeholder 7" descr="A blue background with white text and red check mark&#10;&#10;Description automatically generated">
            <a:extLst>
              <a:ext uri="{FF2B5EF4-FFF2-40B4-BE49-F238E27FC236}">
                <a16:creationId xmlns:a16="http://schemas.microsoft.com/office/drawing/2014/main" id="{FE045BCA-2682-862E-F169-99364F02C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16"/>
          <a:stretch/>
        </p:blipFill>
        <p:spPr>
          <a:xfrm>
            <a:off x="4502428" y="1396762"/>
            <a:ext cx="7225748" cy="406447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9025F-68D1-4F50-8480-3F981455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D76B855D-E9CC-4FF8-AD85-6CDC7B89A0DE}" type="slidenum">
              <a:rPr lang="en-US" sz="11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>
                <a:spcAft>
                  <a:spcPts val="600"/>
                </a:spcAft>
              </a:pPr>
              <a:t>1</a:t>
            </a:fld>
            <a:endParaRPr lang="en-US" sz="1100" noProof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4BD7A55D-6D13-F714-C4C1-89369D8D8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7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9B1C3-55F2-B308-BCC5-30F6FCB97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741" y="395286"/>
            <a:ext cx="9409619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What happens to my Absentee Ballot?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8C5AF-AF5F-0FBA-3555-54D5FC42D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In-Person Envelope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80B15-2238-E4E8-7061-D4118FEE1B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Envelopes are “banked” in a secure location and opened on Last day of </a:t>
            </a:r>
            <a:r>
              <a:rPr lang="en-US" i="1" dirty="0"/>
              <a:t>AB by Envelope </a:t>
            </a:r>
            <a:r>
              <a:rPr lang="en-US" dirty="0"/>
              <a:t>voting.  They are then opened to compare envelope signature to ballot signature.  </a:t>
            </a:r>
          </a:p>
          <a:p>
            <a:r>
              <a:rPr lang="en-US" dirty="0"/>
              <a:t>Number of ballots counted and then fed into tabulator.</a:t>
            </a:r>
          </a:p>
          <a:p>
            <a:r>
              <a:rPr lang="en-US" dirty="0"/>
              <a:t> 8:00 PM Election Day all AB votes are tabulated.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893BBF-46A7-7E09-FE76-B04C1B164B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Envelope –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mail or hand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3FE15D-1D07-7DA5-0D84-7B40A74E095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Ballot board is convened to  open envelopes and compare signatures weekly.</a:t>
            </a:r>
          </a:p>
          <a:p>
            <a:r>
              <a:rPr lang="en-US" dirty="0"/>
              <a:t> They are secured until 18 days before election day when they are fed into tabulator.</a:t>
            </a:r>
          </a:p>
          <a:p>
            <a:r>
              <a:rPr lang="en-US" dirty="0"/>
              <a:t> 8:00 PM Election Day votes are tabulated.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8437D-2203-241B-7D94-66C95D708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409EAC-7E86-0B70-F0A1-0C32CD0CD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In-Person By Tabulator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D01528A-2717-5C17-0EEB-A4783D56FDB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Stored in secure tabulator until full, they are then </a:t>
            </a:r>
            <a:r>
              <a:rPr lang="en-US" i="1" dirty="0"/>
              <a:t>banked</a:t>
            </a:r>
            <a:r>
              <a:rPr lang="en-US" dirty="0"/>
              <a:t> in a secure location until Election night at 8:00 PM, when they are put through the tabulators to be vote counted. </a:t>
            </a:r>
          </a:p>
        </p:txBody>
      </p:sp>
      <p:pic>
        <p:nvPicPr>
          <p:cNvPr id="13" name="Picture 12" descr="A button with text on it&#10;&#10;Description automatically generated">
            <a:extLst>
              <a:ext uri="{FF2B5EF4-FFF2-40B4-BE49-F238E27FC236}">
                <a16:creationId xmlns:a16="http://schemas.microsoft.com/office/drawing/2014/main" id="{A09152AB-3C02-700D-4AF3-AE1C2B1A9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31" y="370284"/>
            <a:ext cx="1375569" cy="137556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E3E4D6-347F-FF4D-E56B-31EC98A7DB54}"/>
              </a:ext>
            </a:extLst>
          </p:cNvPr>
          <p:cNvCxnSpPr>
            <a:cxnSpLocks/>
          </p:cNvCxnSpPr>
          <p:nvPr/>
        </p:nvCxnSpPr>
        <p:spPr>
          <a:xfrm>
            <a:off x="7885872" y="1857375"/>
            <a:ext cx="0" cy="4498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FD53B8-3915-8606-CF12-A545654B9FC3}"/>
              </a:ext>
            </a:extLst>
          </p:cNvPr>
          <p:cNvCxnSpPr>
            <a:cxnSpLocks/>
          </p:cNvCxnSpPr>
          <p:nvPr/>
        </p:nvCxnSpPr>
        <p:spPr>
          <a:xfrm>
            <a:off x="4246858" y="1859815"/>
            <a:ext cx="0" cy="4498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1143AC39-E1A8-A34B-48F9-18E1CBFC3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77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6224-6F06-8D81-0483-5F37E0B25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9194" y="506413"/>
            <a:ext cx="6426026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What about Drop Boxes?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A2B6C-90A0-AF80-D93F-6CE1A8EEF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259" y="1975455"/>
            <a:ext cx="3291840" cy="823912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Scott County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46760-0517-DE83-3E41-1E6E7899E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50375"/>
            <a:ext cx="3291840" cy="3684588"/>
          </a:xfrm>
        </p:spPr>
        <p:txBody>
          <a:bodyPr/>
          <a:lstStyle/>
          <a:p>
            <a:r>
              <a:rPr lang="en-US" dirty="0"/>
              <a:t>No Drop boxes</a:t>
            </a:r>
          </a:p>
          <a:p>
            <a:r>
              <a:rPr lang="en-US" dirty="0"/>
              <a:t>Drop locations manned by election judges at City Hall or the County voting location. </a:t>
            </a:r>
          </a:p>
          <a:p>
            <a:r>
              <a:rPr lang="en-US" dirty="0"/>
              <a:t>Each County voting location will have a monitored drop box as well.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80FF0-BBED-0E8C-55BE-AD7159C8B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0080" y="1924447"/>
            <a:ext cx="3291840" cy="823912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Hennepin County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E8DC97-9036-7095-104F-A1003131E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6594" y="2846426"/>
            <a:ext cx="3291840" cy="3684588"/>
          </a:xfrm>
        </p:spPr>
        <p:txBody>
          <a:bodyPr/>
          <a:lstStyle/>
          <a:p>
            <a:r>
              <a:rPr lang="en-US" dirty="0"/>
              <a:t>No Drop boxes</a:t>
            </a:r>
          </a:p>
          <a:p>
            <a:r>
              <a:rPr lang="en-US" dirty="0"/>
              <a:t>Drop locations manned by election judges at City Hall or the County voting location. </a:t>
            </a:r>
          </a:p>
          <a:p>
            <a:r>
              <a:rPr lang="en-US" dirty="0"/>
              <a:t>Each County voting location will have a monitored drop box as well. </a:t>
            </a: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3FCCE7-01BD-517B-927E-18F5EFB56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60236BD-CC26-BE20-BC0C-664C685708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1960" y="1924447"/>
            <a:ext cx="3291840" cy="823912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Dakota County?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4D68F0-5156-6E55-8C50-33E7E1A0DD47}"/>
              </a:ext>
            </a:extLst>
          </p:cNvPr>
          <p:cNvCxnSpPr>
            <a:cxnSpLocks/>
          </p:cNvCxnSpPr>
          <p:nvPr/>
        </p:nvCxnSpPr>
        <p:spPr>
          <a:xfrm>
            <a:off x="4131628" y="1690688"/>
            <a:ext cx="0" cy="4498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34B752-2667-F8FD-DC2C-B08DBE44947A}"/>
              </a:ext>
            </a:extLst>
          </p:cNvPr>
          <p:cNvCxnSpPr>
            <a:cxnSpLocks/>
          </p:cNvCxnSpPr>
          <p:nvPr/>
        </p:nvCxnSpPr>
        <p:spPr>
          <a:xfrm>
            <a:off x="7975082" y="1690688"/>
            <a:ext cx="0" cy="4498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A6FBE43B-4C66-D5E4-7057-5C87D015A89C}"/>
              </a:ext>
            </a:extLst>
          </p:cNvPr>
          <p:cNvSpPr txBox="1">
            <a:spLocks/>
          </p:cNvSpPr>
          <p:nvPr/>
        </p:nvSpPr>
        <p:spPr>
          <a:xfrm>
            <a:off x="8090109" y="2854324"/>
            <a:ext cx="3291840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 this time they have not gotten direction from the county. </a:t>
            </a:r>
          </a:p>
          <a:p>
            <a:endParaRPr lang="en-US" dirty="0"/>
          </a:p>
        </p:txBody>
      </p:sp>
      <p:pic>
        <p:nvPicPr>
          <p:cNvPr id="7" name="Picture 6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9E894197-A5B2-90F5-893C-43F575212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  <p:pic>
        <p:nvPicPr>
          <p:cNvPr id="17" name="Content Placeholder 16" descr="A white box with a blue and red writing on it&#10;&#10;Description automatically generated">
            <a:extLst>
              <a:ext uri="{FF2B5EF4-FFF2-40B4-BE49-F238E27FC236}">
                <a16:creationId xmlns:a16="http://schemas.microsoft.com/office/drawing/2014/main" id="{85ACBD08-9622-20CF-507E-C23C2F587E5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8276758" y="4062725"/>
            <a:ext cx="2703402" cy="2027551"/>
          </a:xfrm>
        </p:spPr>
      </p:pic>
    </p:spTree>
    <p:extLst>
      <p:ext uri="{BB962C8B-B14F-4D97-AF65-F5344CB8AC3E}">
        <p14:creationId xmlns:p14="http://schemas.microsoft.com/office/powerpoint/2010/main" val="1875079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DE230-DB4B-4E90-4B44-463280650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 – Toolkit for Voter Education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E010-80CB-AD1B-8B65-C284CEB4C4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&amp; Where  </a:t>
            </a:r>
          </a:p>
        </p:txBody>
      </p:sp>
      <p:pic>
        <p:nvPicPr>
          <p:cNvPr id="14" name="Content Placeholder 13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5552044D-8025-24CB-D983-AA4AD94815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9863" y="2627174"/>
            <a:ext cx="2882475" cy="260125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19A49A-BD02-97DE-3A97-765563938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519994" cy="823912"/>
          </a:xfrm>
        </p:spPr>
        <p:txBody>
          <a:bodyPr/>
          <a:lstStyle/>
          <a:p>
            <a:r>
              <a:rPr lang="en-US" dirty="0"/>
              <a:t>What You Should Include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330E8F-F341-7D65-83C3-05C33074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F7E0A6-392B-C132-FB46-921C5FF87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12F58E-AEB1-C685-2808-9C36FA4C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E300D4-B488-74D2-CF88-5F7E79C32A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799890" cy="823912"/>
          </a:xfrm>
        </p:spPr>
        <p:txBody>
          <a:bodyPr/>
          <a:lstStyle/>
          <a:p>
            <a:r>
              <a:rPr lang="en-US" dirty="0"/>
              <a:t>    Resources &amp; </a:t>
            </a:r>
            <a:r>
              <a:rPr lang="en-US" dirty="0" err="1"/>
              <a:t>Printables</a:t>
            </a:r>
            <a:endParaRPr lang="en-US" dirty="0"/>
          </a:p>
        </p:txBody>
      </p:sp>
      <p:pic>
        <p:nvPicPr>
          <p:cNvPr id="12" name="Content Placeholder 11" descr="A computer on a table with a plate of candies&#10;&#10;Description automatically generated">
            <a:extLst>
              <a:ext uri="{FF2B5EF4-FFF2-40B4-BE49-F238E27FC236}">
                <a16:creationId xmlns:a16="http://schemas.microsoft.com/office/drawing/2014/main" id="{B112D7F6-3910-1695-5150-5E7C433A66E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452938" y="3112691"/>
            <a:ext cx="3292475" cy="2469356"/>
          </a:xfrm>
          <a:prstGeom prst="rect">
            <a:avLst/>
          </a:prstGeom>
        </p:spPr>
      </p:pic>
      <p:pic>
        <p:nvPicPr>
          <p:cNvPr id="15" name="Content Placeholder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B9F49D-BDD8-F36E-470B-8F29E1E84FF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8729664" y="2610693"/>
            <a:ext cx="969673" cy="15002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16" name="Picture 15" descr="A close-up of a card&#10;&#10;Description automatically generated">
            <a:extLst>
              <a:ext uri="{FF2B5EF4-FFF2-40B4-BE49-F238E27FC236}">
                <a16:creationId xmlns:a16="http://schemas.microsoft.com/office/drawing/2014/main" id="{BE66CD13-60EC-10E0-7905-BBC73FA22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702" y="4382666"/>
            <a:ext cx="1084226" cy="620719"/>
          </a:xfrm>
          <a:prstGeom prst="rect">
            <a:avLst/>
          </a:prstGeom>
        </p:spPr>
      </p:pic>
      <p:pic>
        <p:nvPicPr>
          <p:cNvPr id="17" name="Picture 1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955247C-A94A-75F8-B5C9-F29831A17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8432" y="3041505"/>
            <a:ext cx="1126894" cy="1126894"/>
          </a:xfrm>
          <a:prstGeom prst="rect">
            <a:avLst/>
          </a:prstGeom>
        </p:spPr>
      </p:pic>
      <p:pic>
        <p:nvPicPr>
          <p:cNvPr id="18" name="Picture 17" descr="A person standing behind a table with flags and calendars&#10;&#10;Description automatically generated">
            <a:extLst>
              <a:ext uri="{FF2B5EF4-FFF2-40B4-BE49-F238E27FC236}">
                <a16:creationId xmlns:a16="http://schemas.microsoft.com/office/drawing/2014/main" id="{403EEA8B-DD68-3B3C-1E4A-C4ADCB7CE0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721" r="8052"/>
          <a:stretch/>
        </p:blipFill>
        <p:spPr>
          <a:xfrm>
            <a:off x="9710928" y="4347369"/>
            <a:ext cx="1764087" cy="175875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293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46624E-1256-4074-A302-8EFDA23D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515" y="715379"/>
            <a:ext cx="10176151" cy="1097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Voter Education Display: 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444D337-4D9F-40A8-BA84-C0BFA7A8A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0478D1D-B50E-41C8-8A55-36A53D449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8A40A-0195-4B3A-81F2-8B76B68F974F}"/>
              </a:ext>
            </a:extLst>
          </p:cNvPr>
          <p:cNvSpPr>
            <a:spLocks/>
          </p:cNvSpPr>
          <p:nvPr/>
        </p:nvSpPr>
        <p:spPr>
          <a:xfrm>
            <a:off x="1798888" y="1908550"/>
            <a:ext cx="4210705" cy="672624"/>
          </a:xfrm>
          <a:prstGeom prst="rect">
            <a:avLst/>
          </a:prstGeom>
        </p:spPr>
        <p:txBody>
          <a:bodyPr/>
          <a:lstStyle/>
          <a:p>
            <a:pPr defTabSz="740664">
              <a:spcAft>
                <a:spcPts val="600"/>
              </a:spcAft>
            </a:pPr>
            <a:r>
              <a:rPr lang="en-US" sz="3200" dirty="0"/>
              <a:t>Targeted Locations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DACD0-2773-4975-A2FE-3BD5764E1F61}"/>
              </a:ext>
            </a:extLst>
          </p:cNvPr>
          <p:cNvSpPr>
            <a:spLocks/>
          </p:cNvSpPr>
          <p:nvPr/>
        </p:nvSpPr>
        <p:spPr>
          <a:xfrm>
            <a:off x="1798888" y="2717253"/>
            <a:ext cx="4210705" cy="3008017"/>
          </a:xfrm>
          <a:prstGeom prst="rect">
            <a:avLst/>
          </a:prstGeom>
        </p:spPr>
        <p:txBody>
          <a:bodyPr/>
          <a:lstStyle/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Conservative Church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Community Expo or Fair. 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Farmer’s Market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Gun Shows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Homeschool Community 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Christian Schools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school graduation events</a:t>
            </a:r>
          </a:p>
          <a:p>
            <a:pPr defTabSz="740664">
              <a:spcAft>
                <a:spcPts val="600"/>
              </a:spcAft>
            </a:pPr>
            <a:endParaRPr lang="en-US" sz="145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740664">
              <a:spcAft>
                <a:spcPts val="600"/>
              </a:spcAft>
            </a:pPr>
            <a:endParaRPr lang="en-US" sz="145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FD254-68A8-4D88-9653-D6F0238D59BD}"/>
              </a:ext>
            </a:extLst>
          </p:cNvPr>
          <p:cNvSpPr>
            <a:spLocks/>
          </p:cNvSpPr>
          <p:nvPr/>
        </p:nvSpPr>
        <p:spPr>
          <a:xfrm>
            <a:off x="6152153" y="1908550"/>
            <a:ext cx="4231442" cy="672624"/>
          </a:xfrm>
          <a:prstGeom prst="rect">
            <a:avLst/>
          </a:prstGeom>
        </p:spPr>
        <p:txBody>
          <a:bodyPr/>
          <a:lstStyle/>
          <a:p>
            <a:pPr defTabSz="740664"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Non- Partisan &amp; Ready</a:t>
            </a:r>
            <a:endParaRPr lang="en-US" sz="3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5CD03-9B40-4AA4-B6AB-5B38436AB901}"/>
              </a:ext>
            </a:extLst>
          </p:cNvPr>
          <p:cNvSpPr>
            <a:spLocks/>
          </p:cNvSpPr>
          <p:nvPr/>
        </p:nvSpPr>
        <p:spPr>
          <a:xfrm>
            <a:off x="6130469" y="2662911"/>
            <a:ext cx="4231442" cy="3008017"/>
          </a:xfrm>
          <a:prstGeom prst="rect">
            <a:avLst/>
          </a:prstGeom>
        </p:spPr>
        <p:txBody>
          <a:bodyPr/>
          <a:lstStyle/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be accepted at a church or other public event the goal is to present as non-partisan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Friendly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Welcoming 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Informed about the process, willing to use resources to find info</a:t>
            </a:r>
            <a:r>
              <a:rPr lang="en-US" sz="2000" dirty="0"/>
              <a:t>rmation.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 savvy and paper savvy.</a:t>
            </a:r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13C53F7-A9FD-4503-9396-7A3FE9D0C699}"/>
              </a:ext>
            </a:extLst>
          </p:cNvPr>
          <p:cNvSpPr>
            <a:spLocks/>
          </p:cNvSpPr>
          <p:nvPr/>
        </p:nvSpPr>
        <p:spPr>
          <a:xfrm>
            <a:off x="8142810" y="5725271"/>
            <a:ext cx="2239489" cy="298080"/>
          </a:xfrm>
          <a:prstGeom prst="rect">
            <a:avLst/>
          </a:prstGeom>
        </p:spPr>
        <p:txBody>
          <a:bodyPr/>
          <a:lstStyle/>
          <a:p>
            <a:pPr algn="r" defTabSz="740664">
              <a:spcAft>
                <a:spcPts val="600"/>
              </a:spcAft>
              <a:defRPr/>
            </a:pPr>
            <a:fld id="{D76B855D-E9CC-4FF8-AD85-6CDC7B89A0DE}" type="slidenum">
              <a:rPr lang="en-US" sz="972" kern="1200">
                <a:solidFill>
                  <a:srgbClr val="555555"/>
                </a:solidFill>
                <a:latin typeface="Calibri" panose="020F0502020204030204"/>
                <a:ea typeface="+mn-ea"/>
                <a:cs typeface="+mn-cs"/>
              </a:rPr>
              <a:pPr algn="r" defTabSz="740664">
                <a:spcAft>
                  <a:spcPts val="600"/>
                </a:spcAft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1F3FA6-B95F-18E6-4C10-E63830BC9DBA}"/>
              </a:ext>
            </a:extLst>
          </p:cNvPr>
          <p:cNvCxnSpPr>
            <a:cxnSpLocks/>
          </p:cNvCxnSpPr>
          <p:nvPr/>
        </p:nvCxnSpPr>
        <p:spPr>
          <a:xfrm>
            <a:off x="5577570" y="1524376"/>
            <a:ext cx="0" cy="4498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F80660CA-A857-44F9-2A9B-A8BD6384F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10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EB8CC-E887-4C39-A032-E3471EDC0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include: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28E79-36F1-4487-B6B6-7A33F5C3C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QR codes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DDB48-166A-4E16-B9DF-C5C6570A1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788" y="2505075"/>
            <a:ext cx="3291840" cy="3684588"/>
          </a:xfrm>
        </p:spPr>
        <p:txBody>
          <a:bodyPr/>
          <a:lstStyle/>
          <a:p>
            <a:r>
              <a:rPr lang="en-US" sz="2000" dirty="0"/>
              <a:t>MNVOTES. org</a:t>
            </a:r>
          </a:p>
          <a:p>
            <a:r>
              <a:rPr lang="en-US" sz="2000" dirty="0"/>
              <a:t>What’s on my Ballot</a:t>
            </a:r>
          </a:p>
          <a:p>
            <a:r>
              <a:rPr lang="en-US" sz="2000" dirty="0"/>
              <a:t>Where is my Polling Place</a:t>
            </a:r>
          </a:p>
          <a:p>
            <a:r>
              <a:rPr lang="en-US" dirty="0"/>
              <a:t>Absentee Ballot Request</a:t>
            </a:r>
          </a:p>
          <a:p>
            <a:r>
              <a:rPr lang="en-US" sz="2000" dirty="0"/>
              <a:t>Register to Vote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4C5B2A-12FB-43E3-8389-C0A5E65E6D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Decor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C09F06-9236-4635-AFB4-5E7D384A6BA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000" dirty="0"/>
              <a:t>Large QR displays</a:t>
            </a:r>
          </a:p>
          <a:p>
            <a:r>
              <a:rPr lang="en-US" sz="2000" dirty="0"/>
              <a:t>Table clothe that’s patriotic and eye catching</a:t>
            </a:r>
          </a:p>
          <a:p>
            <a:r>
              <a:rPr lang="en-US" dirty="0"/>
              <a:t>Banner – Voter info Here</a:t>
            </a:r>
          </a:p>
          <a:p>
            <a:r>
              <a:rPr lang="en-US" sz="2000" dirty="0"/>
              <a:t>Volunteers with smiles</a:t>
            </a:r>
          </a:p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8ED6379-8C31-4483-A809-D0E84782F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6D0387-7057-4207-9037-65B55A7B21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1302F8-9FA6-4CC4-AD07-E8137FCC99A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Calendar display</a:t>
            </a:r>
          </a:p>
          <a:p>
            <a:r>
              <a:rPr lang="en-US" sz="2000" dirty="0" err="1"/>
              <a:t>WiFi</a:t>
            </a:r>
            <a:r>
              <a:rPr lang="en-US" sz="2000" dirty="0"/>
              <a:t> access</a:t>
            </a:r>
          </a:p>
          <a:p>
            <a:r>
              <a:rPr lang="en-US" sz="2000" dirty="0"/>
              <a:t>Laptops</a:t>
            </a:r>
          </a:p>
          <a:p>
            <a:r>
              <a:rPr lang="en-US" sz="2000" dirty="0"/>
              <a:t>Cellphones</a:t>
            </a:r>
          </a:p>
          <a:p>
            <a:r>
              <a:rPr lang="en-US" dirty="0"/>
              <a:t>Tabs open to SOS sites</a:t>
            </a:r>
          </a:p>
          <a:p>
            <a:r>
              <a:rPr lang="en-US" dirty="0"/>
              <a:t>Paper list of County Voting Locations</a:t>
            </a:r>
          </a:p>
          <a:p>
            <a:r>
              <a:rPr lang="en-US" dirty="0"/>
              <a:t>Flyers </a:t>
            </a:r>
          </a:p>
          <a:p>
            <a:r>
              <a:rPr lang="en-US" dirty="0"/>
              <a:t>Business cards</a:t>
            </a:r>
          </a:p>
          <a:p>
            <a:endParaRPr lang="en-US" dirty="0"/>
          </a:p>
        </p:txBody>
      </p:sp>
      <p:pic>
        <p:nvPicPr>
          <p:cNvPr id="13" name="Picture 12" descr="A qr code with text&#10;&#10;Description automatically generated">
            <a:extLst>
              <a:ext uri="{FF2B5EF4-FFF2-40B4-BE49-F238E27FC236}">
                <a16:creationId xmlns:a16="http://schemas.microsoft.com/office/drawing/2014/main" id="{C553280E-6744-226F-7154-146A12CFA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092" y="4641971"/>
            <a:ext cx="1440708" cy="1440708"/>
          </a:xfrm>
          <a:prstGeom prst="rect">
            <a:avLst/>
          </a:prstGeom>
        </p:spPr>
      </p:pic>
      <p:pic>
        <p:nvPicPr>
          <p:cNvPr id="15" name="Picture 14" descr="A computer on a table with a plate of candies&#10;&#10;Description automatically generated">
            <a:extLst>
              <a:ext uri="{FF2B5EF4-FFF2-40B4-BE49-F238E27FC236}">
                <a16:creationId xmlns:a16="http://schemas.microsoft.com/office/drawing/2014/main" id="{F1C401B4-C80E-AE3B-32AD-42521A742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932" y="4641971"/>
            <a:ext cx="2043380" cy="1330566"/>
          </a:xfrm>
          <a:prstGeom prst="rect">
            <a:avLst/>
          </a:prstGeom>
        </p:spPr>
      </p:pic>
      <p:pic>
        <p:nvPicPr>
          <p:cNvPr id="17" name="Picture 16" descr="A red white and blue flag with stars&#10;&#10;Description automatically generated">
            <a:extLst>
              <a:ext uri="{FF2B5EF4-FFF2-40B4-BE49-F238E27FC236}">
                <a16:creationId xmlns:a16="http://schemas.microsoft.com/office/drawing/2014/main" id="{D2146AF1-4405-545B-FFD7-C308B9F67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163" y="365125"/>
            <a:ext cx="5302252" cy="132556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717557-03F0-83E0-4D16-1620A03547DD}"/>
              </a:ext>
            </a:extLst>
          </p:cNvPr>
          <p:cNvCxnSpPr>
            <a:cxnSpLocks/>
          </p:cNvCxnSpPr>
          <p:nvPr/>
        </p:nvCxnSpPr>
        <p:spPr>
          <a:xfrm>
            <a:off x="4131628" y="1850290"/>
            <a:ext cx="0" cy="43393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B57FE5E-B948-3D79-2E78-13960030F8ED}"/>
              </a:ext>
            </a:extLst>
          </p:cNvPr>
          <p:cNvCxnSpPr>
            <a:cxnSpLocks/>
          </p:cNvCxnSpPr>
          <p:nvPr/>
        </p:nvCxnSpPr>
        <p:spPr>
          <a:xfrm>
            <a:off x="7863569" y="1850290"/>
            <a:ext cx="0" cy="4506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995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9CB640-B04F-0997-114D-555EACA42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35D54-7CB7-BD30-B177-32B0A2771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19B7BE-59DD-0806-86CC-B0B13E846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5649B22-0A3A-AECB-A6C6-495767036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426076"/>
            <a:ext cx="10515600" cy="1325563"/>
          </a:xfrm>
        </p:spPr>
        <p:txBody>
          <a:bodyPr/>
          <a:lstStyle/>
          <a:p>
            <a:r>
              <a:rPr lang="en-US" b="1" dirty="0"/>
              <a:t>Banner ideas: </a:t>
            </a:r>
          </a:p>
        </p:txBody>
      </p:sp>
      <p:pic>
        <p:nvPicPr>
          <p:cNvPr id="12" name="Picture 11" descr="A red white and blue flag with stars&#10;&#10;Description automatically generated">
            <a:extLst>
              <a:ext uri="{FF2B5EF4-FFF2-40B4-BE49-F238E27FC236}">
                <a16:creationId xmlns:a16="http://schemas.microsoft.com/office/drawing/2014/main" id="{B5719CF5-4211-9763-38D3-CDE241364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516" y="426076"/>
            <a:ext cx="5302252" cy="1325563"/>
          </a:xfrm>
          <a:prstGeom prst="rect">
            <a:avLst/>
          </a:prstGeom>
        </p:spPr>
      </p:pic>
      <p:graphicFrame>
        <p:nvGraphicFramePr>
          <p:cNvPr id="16" name="TextBox 13">
            <a:extLst>
              <a:ext uri="{FF2B5EF4-FFF2-40B4-BE49-F238E27FC236}">
                <a16:creationId xmlns:a16="http://schemas.microsoft.com/office/drawing/2014/main" id="{1D2F16AF-9057-A0D0-DA90-6ED9E5A0D21F}"/>
              </a:ext>
            </a:extLst>
          </p:cNvPr>
          <p:cNvGraphicFramePr/>
          <p:nvPr/>
        </p:nvGraphicFramePr>
        <p:xfrm>
          <a:off x="1431757" y="2106929"/>
          <a:ext cx="10130590" cy="4031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14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4E2B039A-12E4-381F-F882-A556477072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64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74BEEB-CF2C-5044-494C-2CF4A3553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30153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/>
              <a:t>Printables</a:t>
            </a:r>
            <a:r>
              <a:rPr lang="en-US" sz="5400" b="1" dirty="0"/>
              <a:t> Provided:  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3CA35E-9BC6-A42D-7C37-B40B1209C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773168" cy="384857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 QR codes on printable labeled page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Caucus Finder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Early Voting Locations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MNVotes.org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Polling place Finder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What’s on my Ballot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Polling place on Election day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Register to Vote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47 Days to Vote page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 Primary &amp; General Election 2-sided flyers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2026 Election Cycle Calendars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17" name="Picture 16" descr="A person standing behind a table with flags and calendars&#10;&#10;Description automatically generated">
            <a:extLst>
              <a:ext uri="{FF2B5EF4-FFF2-40B4-BE49-F238E27FC236}">
                <a16:creationId xmlns:a16="http://schemas.microsoft.com/office/drawing/2014/main" id="{B971D359-6492-841D-44F2-A1B5A8AE4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21" r="805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D993D-7F99-258B-FD26-FBD5F8F68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8210A-2373-4D09-65A7-EC1DFA2E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8" name="Picture 17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357D5C6A-4295-7BF0-BBFA-44395F1D1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284170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26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4E2D36-1A98-A423-40A8-043AB223E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Checklist: </a:t>
            </a:r>
            <a:b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You’ll Need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885C4E-6327-851C-7945-9FA96B110AD4}"/>
              </a:ext>
            </a:extLst>
          </p:cNvPr>
          <p:cNvSpPr txBox="1"/>
          <p:nvPr/>
        </p:nvSpPr>
        <p:spPr>
          <a:xfrm>
            <a:off x="6094476" y="422031"/>
            <a:ext cx="5826370" cy="6224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Large Printed QR Codes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                   (on 8 x 11 + Foam Core board x  4,  2-sided tape)</a:t>
            </a:r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 Register to vote</a:t>
            </a:r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 What’s on my Ballot</a:t>
            </a:r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  Election Day Voting Location</a:t>
            </a:r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  Voting Locations – County </a:t>
            </a:r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  Caucus Finder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Business cards with MNVOTES.org &amp; Election dates 2024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          (cardstock paper to print if needed)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Flyers with Election Calendar (colored paper)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Laptop (power cord and outlet, </a:t>
            </a:r>
            <a:r>
              <a:rPr lang="en-US" dirty="0" err="1"/>
              <a:t>WiFi</a:t>
            </a:r>
            <a:r>
              <a:rPr lang="en-US" dirty="0"/>
              <a:t> access or hotspot)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  SOS website tabs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  </a:t>
            </a:r>
            <a:r>
              <a:rPr lang="en-US" i="1" dirty="0"/>
              <a:t>2024 Election Toolkit </a:t>
            </a:r>
            <a:r>
              <a:rPr lang="en-US" dirty="0"/>
              <a:t>PowerPoint open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Printed list of County Locations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Calendar Display (Dollar store 2024 calendar &amp; highlighters)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Banner or large Flag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Volunteers </a:t>
            </a:r>
          </a:p>
        </p:txBody>
      </p:sp>
      <p:pic>
        <p:nvPicPr>
          <p:cNvPr id="3" name="Picture 2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661C5250-5793-CCEC-9F3A-C85FAD2B5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17CF72-DFF2-8B7B-FB28-57B773277351}"/>
              </a:ext>
            </a:extLst>
          </p:cNvPr>
          <p:cNvSpPr txBox="1"/>
          <p:nvPr/>
        </p:nvSpPr>
        <p:spPr>
          <a:xfrm>
            <a:off x="1132528" y="4464064"/>
            <a:ext cx="469404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LOCATION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Permission and dates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Table and chairs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Backdrop if possible (portable frame &amp; drape)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Tablecloth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143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9E6EB1-A8B0-9500-0196-72CF469BC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QR Codes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Generated free at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Canva or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Vistaprint</a:t>
            </a:r>
          </a:p>
        </p:txBody>
      </p:sp>
      <p:pic>
        <p:nvPicPr>
          <p:cNvPr id="14" name="Picture 1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9A5CCEB-245B-A30C-D0FB-7414A1A05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C8E1D8-6B9C-CF89-59FE-53FA0A1DB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18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2" name="Picture 1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89B9E40D-99DE-942F-4485-F4527B22C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B40BCC-6773-AD02-E325-0B81F594ED40}"/>
              </a:ext>
            </a:extLst>
          </p:cNvPr>
          <p:cNvSpPr txBox="1"/>
          <p:nvPr/>
        </p:nvSpPr>
        <p:spPr>
          <a:xfrm>
            <a:off x="289932" y="367990"/>
            <a:ext cx="231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Samples of </a:t>
            </a:r>
            <a:r>
              <a:rPr lang="en-US" dirty="0" err="1">
                <a:highlight>
                  <a:srgbClr val="C0C0C0"/>
                </a:highlight>
              </a:rPr>
              <a:t>Printables</a:t>
            </a:r>
            <a:r>
              <a:rPr lang="en-US" dirty="0">
                <a:highlight>
                  <a:srgbClr val="C0C0C0"/>
                </a:highlight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961846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qr code with text&#10;&#10;Description automatically generated">
            <a:extLst>
              <a:ext uri="{FF2B5EF4-FFF2-40B4-BE49-F238E27FC236}">
                <a16:creationId xmlns:a16="http://schemas.microsoft.com/office/drawing/2014/main" id="{CCDE1319-2C54-D6DB-7BE7-FD3FB0FFD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791" y="643467"/>
            <a:ext cx="2543217" cy="254321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CC9313F-1875-3C11-922D-190DC1DD8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177" y="643467"/>
            <a:ext cx="2543217" cy="254321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qr code and a sign&#10;&#10;Description automatically generated">
            <a:extLst>
              <a:ext uri="{FF2B5EF4-FFF2-40B4-BE49-F238E27FC236}">
                <a16:creationId xmlns:a16="http://schemas.microsoft.com/office/drawing/2014/main" id="{D6AE46F2-8A02-7006-BED2-B569F62DE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468" y="3671316"/>
            <a:ext cx="2545862" cy="2545862"/>
          </a:xfrm>
          <a:prstGeom prst="rect">
            <a:avLst/>
          </a:prstGeom>
        </p:spPr>
      </p:pic>
      <p:pic>
        <p:nvPicPr>
          <p:cNvPr id="13" name="Picture 12" descr="A qr code with text&#10;&#10;Description automatically generated">
            <a:extLst>
              <a:ext uri="{FF2B5EF4-FFF2-40B4-BE49-F238E27FC236}">
                <a16:creationId xmlns:a16="http://schemas.microsoft.com/office/drawing/2014/main" id="{02579F45-BEB6-A087-2728-E3588A56F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051" y="3671316"/>
            <a:ext cx="2553469" cy="255346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85AF2-54E5-87F5-BF10-3A6A88E8A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/>
              <a:pPr>
                <a:spcAft>
                  <a:spcPts val="600"/>
                </a:spcAft>
                <a:defRPr/>
              </a:pPr>
              <a:t>19</a:t>
            </a:fld>
            <a:endParaRPr lang="en-US"/>
          </a:p>
        </p:txBody>
      </p:sp>
      <p:pic>
        <p:nvPicPr>
          <p:cNvPr id="4" name="Picture 3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EC8305F8-3221-5A7B-B07C-7824C152E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01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8FE0E0-D95D-46EF-A375-475D4DB0E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40B134-0196-ECE3-EBF3-EAAD55CD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6894575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100" dirty="0">
                <a:solidFill>
                  <a:schemeClr val="tx1"/>
                </a:solidFill>
              </a:rPr>
              <a:t>New Early Voting Process &amp; Voter Education Impact Booth Toolkit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2435D7-FDAF-F538-9920-EC3653ACB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4636008"/>
            <a:ext cx="6894576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Everything a BPOU, church, club or volunteer needs to register, educate, and GET OUT THE VOTE in 2026!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2D82A42F-AEBE-4065-9792-036A904D8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646" y="440926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oloured Pencils in a holder">
            <a:extLst>
              <a:ext uri="{FF2B5EF4-FFF2-40B4-BE49-F238E27FC236}">
                <a16:creationId xmlns:a16="http://schemas.microsoft.com/office/drawing/2014/main" id="{7DC39CEA-718A-5F20-5C5E-C1512F7F0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27" r="9231" b="-1"/>
          <a:stretch/>
        </p:blipFill>
        <p:spPr>
          <a:xfrm>
            <a:off x="8139803" y="10"/>
            <a:ext cx="4052199" cy="6857990"/>
          </a:xfrm>
          <a:custGeom>
            <a:avLst/>
            <a:gdLst/>
            <a:ahLst/>
            <a:cxnLst/>
            <a:rect l="l" t="t" r="r" b="b"/>
            <a:pathLst>
              <a:path w="4052199" h="6858000">
                <a:moveTo>
                  <a:pt x="25603" y="0"/>
                </a:moveTo>
                <a:lnTo>
                  <a:pt x="4052199" y="0"/>
                </a:lnTo>
                <a:lnTo>
                  <a:pt x="4052199" y="6858000"/>
                </a:lnTo>
                <a:lnTo>
                  <a:pt x="28079" y="6858000"/>
                </a:lnTo>
                <a:lnTo>
                  <a:pt x="37459" y="6497135"/>
                </a:lnTo>
                <a:cubicBezTo>
                  <a:pt x="37586" y="6492050"/>
                  <a:pt x="38603" y="6487092"/>
                  <a:pt x="38603" y="6482007"/>
                </a:cubicBezTo>
                <a:cubicBezTo>
                  <a:pt x="47502" y="6367973"/>
                  <a:pt x="52587" y="6253939"/>
                  <a:pt x="18135" y="6142702"/>
                </a:cubicBezTo>
                <a:cubicBezTo>
                  <a:pt x="15084" y="6132214"/>
                  <a:pt x="13495" y="6121344"/>
                  <a:pt x="13432" y="6110411"/>
                </a:cubicBezTo>
                <a:cubicBezTo>
                  <a:pt x="11690" y="6013324"/>
                  <a:pt x="15936" y="5916236"/>
                  <a:pt x="26145" y="5819669"/>
                </a:cubicBezTo>
                <a:cubicBezTo>
                  <a:pt x="31229" y="5760555"/>
                  <a:pt x="26017" y="5700423"/>
                  <a:pt x="42926" y="5641690"/>
                </a:cubicBezTo>
                <a:cubicBezTo>
                  <a:pt x="50337" y="5612565"/>
                  <a:pt x="54595" y="5582728"/>
                  <a:pt x="55638" y="5552700"/>
                </a:cubicBezTo>
                <a:cubicBezTo>
                  <a:pt x="60087" y="5479983"/>
                  <a:pt x="38603" y="5411588"/>
                  <a:pt x="18263" y="5343066"/>
                </a:cubicBezTo>
                <a:cubicBezTo>
                  <a:pt x="7456" y="5306707"/>
                  <a:pt x="-5384" y="5269459"/>
                  <a:pt x="2372" y="5231320"/>
                </a:cubicBezTo>
                <a:cubicBezTo>
                  <a:pt x="16076" y="5173655"/>
                  <a:pt x="23920" y="5114744"/>
                  <a:pt x="25763" y="5055502"/>
                </a:cubicBezTo>
                <a:cubicBezTo>
                  <a:pt x="25635" y="5012660"/>
                  <a:pt x="15338" y="4970962"/>
                  <a:pt x="18898" y="4928374"/>
                </a:cubicBezTo>
                <a:cubicBezTo>
                  <a:pt x="27073" y="4845715"/>
                  <a:pt x="29157" y="4762561"/>
                  <a:pt x="25127" y="4679584"/>
                </a:cubicBezTo>
                <a:cubicBezTo>
                  <a:pt x="25077" y="4646429"/>
                  <a:pt x="28776" y="4613376"/>
                  <a:pt x="36187" y="4581060"/>
                </a:cubicBezTo>
                <a:cubicBezTo>
                  <a:pt x="45493" y="4524043"/>
                  <a:pt x="47464" y="4466060"/>
                  <a:pt x="42036" y="4408547"/>
                </a:cubicBezTo>
                <a:cubicBezTo>
                  <a:pt x="36060" y="4341932"/>
                  <a:pt x="18263" y="4276334"/>
                  <a:pt x="13685" y="4209719"/>
                </a:cubicBezTo>
                <a:cubicBezTo>
                  <a:pt x="6694" y="4099371"/>
                  <a:pt x="16610" y="3989024"/>
                  <a:pt x="26398" y="3879186"/>
                </a:cubicBezTo>
                <a:cubicBezTo>
                  <a:pt x="34026" y="3808731"/>
                  <a:pt x="36060" y="3737781"/>
                  <a:pt x="32501" y="3667009"/>
                </a:cubicBezTo>
                <a:cubicBezTo>
                  <a:pt x="28051" y="3610818"/>
                  <a:pt x="21059" y="3554755"/>
                  <a:pt x="19788" y="3498437"/>
                </a:cubicBezTo>
                <a:cubicBezTo>
                  <a:pt x="17627" y="3398006"/>
                  <a:pt x="18390" y="3297701"/>
                  <a:pt x="24237" y="3197143"/>
                </a:cubicBezTo>
                <a:cubicBezTo>
                  <a:pt x="27162" y="3146928"/>
                  <a:pt x="32119" y="3096966"/>
                  <a:pt x="34026" y="3046242"/>
                </a:cubicBezTo>
                <a:cubicBezTo>
                  <a:pt x="35933" y="2995518"/>
                  <a:pt x="40001" y="2944413"/>
                  <a:pt x="28433" y="2894578"/>
                </a:cubicBezTo>
                <a:cubicBezTo>
                  <a:pt x="8855" y="2810038"/>
                  <a:pt x="23220" y="2725879"/>
                  <a:pt x="27415" y="2641593"/>
                </a:cubicBezTo>
                <a:cubicBezTo>
                  <a:pt x="29958" y="2589217"/>
                  <a:pt x="45214" y="2535568"/>
                  <a:pt x="31738" y="2484717"/>
                </a:cubicBezTo>
                <a:cubicBezTo>
                  <a:pt x="10507" y="2405008"/>
                  <a:pt x="24492" y="2326951"/>
                  <a:pt x="31738" y="2248513"/>
                </a:cubicBezTo>
                <a:cubicBezTo>
                  <a:pt x="40218" y="2174283"/>
                  <a:pt x="38768" y="2099252"/>
                  <a:pt x="27415" y="2025403"/>
                </a:cubicBezTo>
                <a:cubicBezTo>
                  <a:pt x="12986" y="1952165"/>
                  <a:pt x="12986" y="1876803"/>
                  <a:pt x="27415" y="1803565"/>
                </a:cubicBezTo>
                <a:cubicBezTo>
                  <a:pt x="39276" y="1743102"/>
                  <a:pt x="40598" y="1681038"/>
                  <a:pt x="31356" y="1620119"/>
                </a:cubicBezTo>
                <a:cubicBezTo>
                  <a:pt x="25127" y="1576514"/>
                  <a:pt x="13940" y="1533163"/>
                  <a:pt x="12414" y="1489558"/>
                </a:cubicBezTo>
                <a:cubicBezTo>
                  <a:pt x="9262" y="1398420"/>
                  <a:pt x="11118" y="1307167"/>
                  <a:pt x="18008" y="1216233"/>
                </a:cubicBezTo>
                <a:cubicBezTo>
                  <a:pt x="26017" y="1112496"/>
                  <a:pt x="41400" y="1009268"/>
                  <a:pt x="30721" y="904896"/>
                </a:cubicBezTo>
                <a:cubicBezTo>
                  <a:pt x="27162" y="869046"/>
                  <a:pt x="19661" y="833323"/>
                  <a:pt x="18771" y="797346"/>
                </a:cubicBezTo>
                <a:cubicBezTo>
                  <a:pt x="17118" y="730095"/>
                  <a:pt x="16737" y="663607"/>
                  <a:pt x="20169" y="593941"/>
                </a:cubicBezTo>
                <a:cubicBezTo>
                  <a:pt x="23602" y="524274"/>
                  <a:pt x="38348" y="451938"/>
                  <a:pt x="28433" y="383798"/>
                </a:cubicBezTo>
                <a:cubicBezTo>
                  <a:pt x="18516" y="315657"/>
                  <a:pt x="24873" y="248406"/>
                  <a:pt x="31229" y="181410"/>
                </a:cubicBezTo>
                <a:cubicBezTo>
                  <a:pt x="34344" y="149565"/>
                  <a:pt x="36410" y="118069"/>
                  <a:pt x="35854" y="86700"/>
                </a:cubicBezTo>
                <a:close/>
              </a:path>
            </a:pathLst>
          </a:custGeom>
        </p:spPr>
      </p:pic>
      <p:pic>
        <p:nvPicPr>
          <p:cNvPr id="7" name="Picture 6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701CDD20-11E1-0103-6704-7C424EFEB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8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F0862-6586-D890-E0ED-BEA3C8750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</a:rPr>
              <a:t>Business card calendars: </a:t>
            </a:r>
            <a:br>
              <a:rPr lang="en-US" sz="3600">
                <a:solidFill>
                  <a:srgbClr val="FFFFFF"/>
                </a:solidFill>
              </a:rPr>
            </a:b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7" name="Picture 6" descr="A close-up of a card&#10;&#10;Description automatically generated">
            <a:extLst>
              <a:ext uri="{FF2B5EF4-FFF2-40B4-BE49-F238E27FC236}">
                <a16:creationId xmlns:a16="http://schemas.microsoft.com/office/drawing/2014/main" id="{0EBD1C3F-A441-88F1-E7DD-3A883F1DE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1486861"/>
            <a:ext cx="6780700" cy="388194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9DF65-4F91-00DA-62C4-7ADC6577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20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8" name="Picture 7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79CABD25-AA1F-6377-F98A-00D4FDBF2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4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C0A7A-22E5-BCCF-77BB-B073D7AD5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AAF4ABD6-3D0D-DDE4-D833-ED06AD520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A81D13-68C6-3EC4-C80C-6CD6B27666A4}"/>
              </a:ext>
            </a:extLst>
          </p:cNvPr>
          <p:cNvSpPr txBox="1"/>
          <p:nvPr/>
        </p:nvSpPr>
        <p:spPr>
          <a:xfrm>
            <a:off x="9062977" y="136525"/>
            <a:ext cx="30329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Tip: To save $money print on </a:t>
            </a:r>
          </a:p>
          <a:p>
            <a:r>
              <a:rPr lang="en-US" dirty="0"/>
              <a:t>pastel colored paper for </a:t>
            </a:r>
          </a:p>
          <a:p>
            <a:r>
              <a:rPr lang="en-US" dirty="0"/>
              <a:t>eye catching color without the</a:t>
            </a:r>
          </a:p>
          <a:p>
            <a:r>
              <a:rPr lang="en-US" dirty="0"/>
              <a:t>cost of custom copies.  </a:t>
            </a:r>
          </a:p>
          <a:p>
            <a:r>
              <a:rPr lang="en-US" dirty="0"/>
              <a:t>(2 sided)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67034-7AA9-12E5-1F03-9850BE08A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116" y="2162432"/>
            <a:ext cx="5785722" cy="4376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E0821F-E8F3-71A9-5A88-B460047F4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81" y="191915"/>
            <a:ext cx="5894422" cy="45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28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ADB5E1-2F61-452A-8536-ABDAF43E5D37}"/>
              </a:ext>
            </a:extLst>
          </p:cNvPr>
          <p:cNvSpPr/>
          <p:nvPr/>
        </p:nvSpPr>
        <p:spPr>
          <a:xfrm>
            <a:off x="6211229" y="2798956"/>
            <a:ext cx="4693920" cy="3230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28F8E9-12B9-A50D-3A8B-7830FFD5C41F}"/>
              </a:ext>
            </a:extLst>
          </p:cNvPr>
          <p:cNvSpPr/>
          <p:nvPr/>
        </p:nvSpPr>
        <p:spPr>
          <a:xfrm>
            <a:off x="498089" y="564763"/>
            <a:ext cx="4693920" cy="3230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69A693-9349-9862-A840-32F8D696C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4" y="831187"/>
            <a:ext cx="921446" cy="8802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03B92B-290B-9462-1376-3F7FE6828A26}"/>
              </a:ext>
            </a:extLst>
          </p:cNvPr>
          <p:cNvSpPr txBox="1"/>
          <p:nvPr/>
        </p:nvSpPr>
        <p:spPr>
          <a:xfrm>
            <a:off x="1823618" y="914400"/>
            <a:ext cx="1833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MNVotes.org </a:t>
            </a:r>
          </a:p>
          <a:p>
            <a:r>
              <a:rPr lang="en-US" sz="1200" dirty="0">
                <a:solidFill>
                  <a:schemeClr val="bg1"/>
                </a:solidFill>
              </a:rPr>
              <a:t>Secretary of State Website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BDC97D-E402-6C19-2698-27D09DBA9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81" y="3004837"/>
            <a:ext cx="868112" cy="8681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EF8B88-BBFC-AADB-4C8F-EB31C48E302A}"/>
              </a:ext>
            </a:extLst>
          </p:cNvPr>
          <p:cNvSpPr txBox="1"/>
          <p:nvPr/>
        </p:nvSpPr>
        <p:spPr>
          <a:xfrm>
            <a:off x="7732257" y="3118311"/>
            <a:ext cx="21298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What’s on My Ballot</a:t>
            </a:r>
          </a:p>
          <a:p>
            <a:r>
              <a:rPr lang="en-US" sz="1200" dirty="0">
                <a:solidFill>
                  <a:schemeClr val="bg1"/>
                </a:solidFill>
              </a:rPr>
              <a:t>Secretary of State Website</a:t>
            </a:r>
          </a:p>
          <a:p>
            <a:r>
              <a:rPr lang="en-US" sz="1200" dirty="0">
                <a:solidFill>
                  <a:schemeClr val="bg1"/>
                </a:solidFill>
              </a:rPr>
              <a:t>Resource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10E979-173B-F8B4-9B49-46CF37BE53CD}"/>
              </a:ext>
            </a:extLst>
          </p:cNvPr>
          <p:cNvSpPr txBox="1"/>
          <p:nvPr/>
        </p:nvSpPr>
        <p:spPr>
          <a:xfrm>
            <a:off x="733195" y="4519115"/>
            <a:ext cx="34663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30” x 20” foam core board</a:t>
            </a:r>
          </a:p>
          <a:p>
            <a:r>
              <a:rPr lang="en-US" sz="2400" dirty="0"/>
              <a:t>8” x 11” printed QR codes</a:t>
            </a:r>
          </a:p>
          <a:p>
            <a:r>
              <a:rPr lang="en-US" dirty="0"/>
              <a:t>(Tip:  Be sure to separate QR codes</a:t>
            </a:r>
          </a:p>
          <a:p>
            <a:r>
              <a:rPr lang="en-US" dirty="0"/>
              <a:t>On the page.)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022F44-9A87-DB15-8B19-C6662C56A987}"/>
              </a:ext>
            </a:extLst>
          </p:cNvPr>
          <p:cNvSpPr txBox="1"/>
          <p:nvPr/>
        </p:nvSpPr>
        <p:spPr>
          <a:xfrm>
            <a:off x="6536474" y="462867"/>
            <a:ext cx="5174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Voter Education “at a glance”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C7641C-6C37-FB37-15B1-5293887ED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81" y="4919249"/>
            <a:ext cx="868112" cy="8681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049E9BE-91DC-7EED-6C63-CD31D4111896}"/>
              </a:ext>
            </a:extLst>
          </p:cNvPr>
          <p:cNvSpPr txBox="1"/>
          <p:nvPr/>
        </p:nvSpPr>
        <p:spPr>
          <a:xfrm>
            <a:off x="7438939" y="5103915"/>
            <a:ext cx="1358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Find Your </a:t>
            </a:r>
          </a:p>
          <a:p>
            <a:r>
              <a:rPr lang="en-US" dirty="0">
                <a:solidFill>
                  <a:schemeClr val="bg1"/>
                </a:solidFill>
              </a:rPr>
              <a:t>Polling Place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A441F35-B745-C5FC-5E09-2515EE751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125" y="3795643"/>
            <a:ext cx="984004" cy="9943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7728F67-6BAA-A230-D040-0CF6A3EFEB17}"/>
              </a:ext>
            </a:extLst>
          </p:cNvPr>
          <p:cNvSpPr txBox="1"/>
          <p:nvPr/>
        </p:nvSpPr>
        <p:spPr>
          <a:xfrm>
            <a:off x="9765638" y="4876866"/>
            <a:ext cx="993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Register </a:t>
            </a:r>
          </a:p>
          <a:p>
            <a:r>
              <a:rPr lang="en-US" dirty="0">
                <a:solidFill>
                  <a:schemeClr val="bg1"/>
                </a:solidFill>
              </a:rPr>
              <a:t>Now!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5B15F42-8610-165C-1192-725A36C30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95" y="2234112"/>
            <a:ext cx="1245120" cy="125809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F6E835B-6782-00A8-FA7C-FB48D6F63E30}"/>
              </a:ext>
            </a:extLst>
          </p:cNvPr>
          <p:cNvSpPr txBox="1"/>
          <p:nvPr/>
        </p:nvSpPr>
        <p:spPr>
          <a:xfrm>
            <a:off x="2112129" y="2585854"/>
            <a:ext cx="2238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Early Voting Locations</a:t>
            </a:r>
          </a:p>
        </p:txBody>
      </p:sp>
    </p:spTree>
    <p:extLst>
      <p:ext uri="{BB962C8B-B14F-4D97-AF65-F5344CB8AC3E}">
        <p14:creationId xmlns:p14="http://schemas.microsoft.com/office/powerpoint/2010/main" val="3679185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alendar with notes on it&#10;&#10;Description automatically generated">
            <a:extLst>
              <a:ext uri="{FF2B5EF4-FFF2-40B4-BE49-F238E27FC236}">
                <a16:creationId xmlns:a16="http://schemas.microsoft.com/office/drawing/2014/main" id="{5C71F67B-A254-02FE-A09A-A56ADEE53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5" y="1073551"/>
            <a:ext cx="8878870" cy="550955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F84C3C-28C6-1A6A-A244-E6A193569888}"/>
              </a:ext>
            </a:extLst>
          </p:cNvPr>
          <p:cNvSpPr txBox="1"/>
          <p:nvPr/>
        </p:nvSpPr>
        <p:spPr>
          <a:xfrm>
            <a:off x="3270095" y="75111"/>
            <a:ext cx="60941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30 inch x 20 inch foam core board</a:t>
            </a:r>
          </a:p>
          <a:p>
            <a:r>
              <a:rPr lang="en-US" sz="2400" dirty="0"/>
              <a:t>Desk top calendars with highlighted voting days</a:t>
            </a:r>
          </a:p>
          <a:p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BA3545-9D60-FD04-596B-483518611BE0}"/>
              </a:ext>
            </a:extLst>
          </p:cNvPr>
          <p:cNvSpPr txBox="1"/>
          <p:nvPr/>
        </p:nvSpPr>
        <p:spPr>
          <a:xfrm>
            <a:off x="356839" y="75111"/>
            <a:ext cx="1846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gency FB" panose="020B0503020202020204" pitchFamily="34" charset="0"/>
              </a:rPr>
              <a:t>47 days</a:t>
            </a:r>
          </a:p>
        </p:txBody>
      </p:sp>
      <p:pic>
        <p:nvPicPr>
          <p:cNvPr id="2" name="Picture 1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7A1EFE17-98D8-6C5C-D17C-F427568B6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49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Off-page Connector 8">
            <a:extLst>
              <a:ext uri="{FF2B5EF4-FFF2-40B4-BE49-F238E27FC236}">
                <a16:creationId xmlns:a16="http://schemas.microsoft.com/office/drawing/2014/main" id="{EBB367FE-C201-AF64-655A-EC2A29A702E7}"/>
              </a:ext>
            </a:extLst>
          </p:cNvPr>
          <p:cNvSpPr/>
          <p:nvPr/>
        </p:nvSpPr>
        <p:spPr>
          <a:xfrm rot="16200000">
            <a:off x="752799" y="1510411"/>
            <a:ext cx="3473702" cy="3837178"/>
          </a:xfrm>
          <a:prstGeom prst="flowChartOffpageConnector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396DA-74D5-1204-194F-9709572C4F71}"/>
              </a:ext>
            </a:extLst>
          </p:cNvPr>
          <p:cNvSpPr txBox="1"/>
          <p:nvPr/>
        </p:nvSpPr>
        <p:spPr>
          <a:xfrm>
            <a:off x="1399329" y="4183557"/>
            <a:ext cx="15616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Tip: We never</a:t>
            </a:r>
          </a:p>
          <a:p>
            <a:r>
              <a:rPr lang="en-US" dirty="0">
                <a:solidFill>
                  <a:schemeClr val="bg1"/>
                </a:solidFill>
              </a:rPr>
              <a:t>Recommend</a:t>
            </a:r>
          </a:p>
          <a:p>
            <a:r>
              <a:rPr lang="en-US" dirty="0">
                <a:solidFill>
                  <a:schemeClr val="bg1"/>
                </a:solidFill>
              </a:rPr>
              <a:t>Mailing ballots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F5E6F0-2B9C-142B-3774-360C05D6B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74" y="2140046"/>
            <a:ext cx="3254298" cy="159561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Clear Outline of the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new Early voting system.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C32BA0-78BD-4365-CBBC-B743BAE6D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141" y="571100"/>
            <a:ext cx="6620799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89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49812B-13F7-87B0-8477-E149AFD8B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 for your time: Brought to you by a Federation of Republican Women local club. </a:t>
            </a:r>
          </a:p>
        </p:txBody>
      </p:sp>
      <p:pic>
        <p:nvPicPr>
          <p:cNvPr id="8" name="Content Placeholder 7" descr="Close-up of several hands stacked on top of each other&#10;&#10;Description automatically generated">
            <a:extLst>
              <a:ext uri="{FF2B5EF4-FFF2-40B4-BE49-F238E27FC236}">
                <a16:creationId xmlns:a16="http://schemas.microsoft.com/office/drawing/2014/main" id="{B9F5F44B-1AFA-2931-0595-E78442DAB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308867"/>
            <a:ext cx="6780700" cy="423793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1826C-E696-DCF5-D9F8-5865DC628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WomenAdvancingFreedom.org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867D7-3913-F23B-50E7-3D57A213C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42248" y="6356350"/>
            <a:ext cx="199720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11/15/2023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5CCC9-F117-C5C3-19C0-3049B884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25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D9BB7D-BE62-E81A-FF2E-B5E1DF98B19E}"/>
              </a:ext>
            </a:extLst>
          </p:cNvPr>
          <p:cNvSpPr txBox="1"/>
          <p:nvPr/>
        </p:nvSpPr>
        <p:spPr>
          <a:xfrm>
            <a:off x="6617401" y="844061"/>
            <a:ext cx="3100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WomenAdvancingFreedom.org</a:t>
            </a:r>
          </a:p>
        </p:txBody>
      </p:sp>
    </p:spTree>
    <p:extLst>
      <p:ext uri="{BB962C8B-B14F-4D97-AF65-F5344CB8AC3E}">
        <p14:creationId xmlns:p14="http://schemas.microsoft.com/office/powerpoint/2010/main" val="2677503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452089B-E180-29F0-8C27-5E254527A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First the New Early Voting Changes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55E5D0-0DBE-393D-EE42-6A5B2DD4ABA4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600" dirty="0">
                <a:latin typeface="Freestyle Script" panose="030804020302050B0404" pitchFamily="66" charset="0"/>
              </a:rPr>
              <a:t>47 days to Vote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Pick your date today!!!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999A94-B523-1550-2E6E-245E0E26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9/3/20XX</a:t>
            </a:r>
          </a:p>
        </p:txBody>
      </p:sp>
      <p:pic>
        <p:nvPicPr>
          <p:cNvPr id="10" name="Picture 9" descr="Red marker on a calendar">
            <a:extLst>
              <a:ext uri="{FF2B5EF4-FFF2-40B4-BE49-F238E27FC236}">
                <a16:creationId xmlns:a16="http://schemas.microsoft.com/office/drawing/2014/main" id="{4F68ABC2-FED3-8BDC-ABAE-299AB03E7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83" r="2376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F5150-A66F-FE8A-5A42-D52C6B4BC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9C93A-97A8-9D6A-2CA5-135CAD8D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0103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290457-2071-4F7C-9327-CE85A282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6" y="457201"/>
            <a:ext cx="6836726" cy="15568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highlight>
                  <a:srgbClr val="C0C0C0"/>
                </a:highlight>
                <a:ea typeface="ADLaM Display" panose="02010000000000000000" pitchFamily="2" charset="0"/>
                <a:cs typeface="ADLaM Display" panose="02010000000000000000" pitchFamily="2" charset="0"/>
              </a:rPr>
              <a:t>In-Person Absentee Voting New Process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7B1E24-2840-4BB0-AE5A-2320A01CB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5" y="2014071"/>
            <a:ext cx="6271340" cy="3461155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8000" b="1" dirty="0"/>
              <a:t>1.  </a:t>
            </a:r>
            <a:r>
              <a:rPr lang="en-US" sz="8000" b="1" u="sng" dirty="0"/>
              <a:t>Absentee Voting by </a:t>
            </a:r>
            <a:r>
              <a:rPr lang="en-US" sz="8000" b="1" u="sng" dirty="0">
                <a:solidFill>
                  <a:srgbClr val="FF0000"/>
                </a:solidFill>
              </a:rPr>
              <a:t>Envelope</a:t>
            </a:r>
            <a:r>
              <a:rPr lang="en-US" sz="8000" b="1" u="sng" dirty="0"/>
              <a:t> in-person </a:t>
            </a:r>
            <a:r>
              <a:rPr lang="en-US" sz="8000" b="1" dirty="0"/>
              <a:t>– </a:t>
            </a:r>
            <a:r>
              <a:rPr lang="en-US" sz="8000" dirty="0"/>
              <a:t>at City Hall or County Voting Location. They will help you fill it out and witness it right there. </a:t>
            </a:r>
          </a:p>
          <a:p>
            <a:pPr>
              <a:lnSpc>
                <a:spcPct val="90000"/>
              </a:lnSpc>
            </a:pPr>
            <a:r>
              <a:rPr lang="en-US" sz="8000" dirty="0"/>
              <a:t>46 days to 19 day before Election Day </a:t>
            </a:r>
          </a:p>
          <a:p>
            <a:pPr>
              <a:lnSpc>
                <a:spcPct val="90000"/>
              </a:lnSpc>
            </a:pPr>
            <a:endParaRPr lang="en-US" sz="8000" dirty="0"/>
          </a:p>
          <a:p>
            <a:pPr>
              <a:lnSpc>
                <a:spcPct val="120000"/>
              </a:lnSpc>
            </a:pPr>
            <a:r>
              <a:rPr lang="en-US" sz="8000" b="1" dirty="0"/>
              <a:t>2.  </a:t>
            </a:r>
            <a:r>
              <a:rPr lang="en-US" sz="8000" b="1" u="sng" dirty="0"/>
              <a:t>Absentee Voting in-person by </a:t>
            </a:r>
            <a:r>
              <a:rPr lang="en-US" sz="8000" b="1" u="sng" dirty="0">
                <a:solidFill>
                  <a:srgbClr val="FF0000"/>
                </a:solidFill>
              </a:rPr>
              <a:t>Tabulator</a:t>
            </a:r>
            <a:r>
              <a:rPr lang="en-US" sz="8000" b="1" u="sng" dirty="0"/>
              <a:t> </a:t>
            </a:r>
            <a:r>
              <a:rPr lang="en-US" sz="8000" b="1" dirty="0"/>
              <a:t>– </a:t>
            </a:r>
            <a:r>
              <a:rPr lang="en-US" sz="8000" dirty="0"/>
              <a:t>at City Hall or County Voting Location. It takes 5 min. </a:t>
            </a:r>
            <a:endParaRPr lang="en-US" sz="8000" b="1" dirty="0"/>
          </a:p>
          <a:p>
            <a:pPr>
              <a:lnSpc>
                <a:spcPct val="90000"/>
              </a:lnSpc>
            </a:pPr>
            <a:r>
              <a:rPr lang="en-US" sz="8000" dirty="0"/>
              <a:t>18 day before Election Day</a:t>
            </a:r>
          </a:p>
          <a:p>
            <a:pPr>
              <a:lnSpc>
                <a:spcPct val="90000"/>
              </a:lnSpc>
            </a:pPr>
            <a:endParaRPr lang="en-US" sz="8000" dirty="0"/>
          </a:p>
          <a:p>
            <a:pPr>
              <a:lnSpc>
                <a:spcPct val="120000"/>
              </a:lnSpc>
            </a:pPr>
            <a:r>
              <a:rPr lang="en-US" sz="8000" dirty="0"/>
              <a:t>Absentee Ballots can be submitted up to 8:00 PM on Election Day at County Voting Locations.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40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8" name="Picture 17" descr="A close-up of several envelopes&#10;&#10;Description automatically generated">
            <a:extLst>
              <a:ext uri="{FF2B5EF4-FFF2-40B4-BE49-F238E27FC236}">
                <a16:creationId xmlns:a16="http://schemas.microsoft.com/office/drawing/2014/main" id="{D4F5B256-2135-8643-DF23-A522A6F58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433" y="1401591"/>
            <a:ext cx="3712869" cy="2134899"/>
          </a:xfrm>
          <a:prstGeom prst="rect">
            <a:avLst/>
          </a:prstGeom>
        </p:spPr>
      </p:pic>
      <p:pic>
        <p:nvPicPr>
          <p:cNvPr id="20" name="Picture 19" descr="A hand putting a paper into a machine&#10;&#10;Description automatically generated">
            <a:extLst>
              <a:ext uri="{FF2B5EF4-FFF2-40B4-BE49-F238E27FC236}">
                <a16:creationId xmlns:a16="http://schemas.microsoft.com/office/drawing/2014/main" id="{D17D7F6D-9625-6F83-8E90-051C2562A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304" y="3847013"/>
            <a:ext cx="3371023" cy="224326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6400800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6EEA4F1-5FA3-4EBF-97F1-DF392077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100" b="0" i="0" u="none" strike="noStrike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2" name="Picture 1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A900AB3C-7E84-8C48-BFCC-84E4815B0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93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D9F089-489A-6AA1-3103-629821B0F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Absentee Request (Digital)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C43474-1BEB-5FC0-EF66-F706B4B44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b="1"/>
              <a:t>3.  </a:t>
            </a:r>
            <a:r>
              <a:rPr lang="en-US" sz="1900" b="1" u="sng"/>
              <a:t>Absentee Voting by envelope </a:t>
            </a:r>
            <a:r>
              <a:rPr lang="en-US" sz="1900" b="1"/>
              <a:t>– </a:t>
            </a:r>
            <a:r>
              <a:rPr lang="en-US" sz="1900"/>
              <a:t> MNVOTES.org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/>
              <a:t>https://www.sos.state.mn.us/elections-voting/other-ways-to-vote/vote-early-by-mail/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/>
              <a:t>   </a:t>
            </a:r>
            <a:r>
              <a:rPr lang="en-US" sz="1900" b="1"/>
              <a:t>Process: </a:t>
            </a:r>
          </a:p>
          <a:p>
            <a:pPr marL="5143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/>
              <a:t> Fill out Digital form</a:t>
            </a:r>
          </a:p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/>
              <a:t> Ballot received in the mail</a:t>
            </a:r>
          </a:p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/>
              <a:t> Fill out ballot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/>
              <a:t>             (a)  Return by mail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/>
              <a:t>             (b)  Return to County voting location by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/>
              <a:t>                     8 PM election day.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ACDC5007-87B0-9B3E-6867-87574DD663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" b="6869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43D641F-2607-F6C0-E9AC-261C06215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5070" y="6492240"/>
            <a:ext cx="10557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/>
              <a:pPr>
                <a:spcAft>
                  <a:spcPts val="600"/>
                </a:spcAft>
                <a:defRPr/>
              </a:pPr>
              <a:t>5</a:t>
            </a:fld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Placeholder 10" descr="A hand holding a yellow envelope&#10;&#10;Description automatically generated">
            <a:extLst>
              <a:ext uri="{FF2B5EF4-FFF2-40B4-BE49-F238E27FC236}">
                <a16:creationId xmlns:a16="http://schemas.microsoft.com/office/drawing/2014/main" id="{8E1B3C9C-1DA1-F6DD-817B-BA7BD651518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9718" r="3" b="3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</p:spPr>
      </p:pic>
      <p:pic>
        <p:nvPicPr>
          <p:cNvPr id="2" name="Picture 1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65311DDB-4DB4-CCB2-1EF6-209628497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34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form&#10;&#10;Description automatically generated">
            <a:extLst>
              <a:ext uri="{FF2B5EF4-FFF2-40B4-BE49-F238E27FC236}">
                <a16:creationId xmlns:a16="http://schemas.microsoft.com/office/drawing/2014/main" id="{6280B577-C271-4975-3FD6-2010FBE76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08" y="794883"/>
            <a:ext cx="4653826" cy="5738262"/>
          </a:xfrm>
          <a:prstGeom prst="rect">
            <a:avLst/>
          </a:prstGeom>
        </p:spPr>
      </p:pic>
      <p:pic>
        <p:nvPicPr>
          <p:cNvPr id="3" name="Picture 2" descr="A document with text on it&#10;&#10;Description automatically generated">
            <a:extLst>
              <a:ext uri="{FF2B5EF4-FFF2-40B4-BE49-F238E27FC236}">
                <a16:creationId xmlns:a16="http://schemas.microsoft.com/office/drawing/2014/main" id="{1FFA05C6-E647-B6B5-8E90-040A9A68C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377" y="794883"/>
            <a:ext cx="4653826" cy="573826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795CDA-71B7-62FD-EE35-38A34D128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/>
              <a:pPr>
                <a:spcAft>
                  <a:spcPts val="600"/>
                </a:spcAft>
                <a:defRPr/>
              </a:pPr>
              <a:t>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731718-80EE-7F19-816F-F024452B2BE3}"/>
              </a:ext>
            </a:extLst>
          </p:cNvPr>
          <p:cNvSpPr txBox="1"/>
          <p:nvPr/>
        </p:nvSpPr>
        <p:spPr>
          <a:xfrm>
            <a:off x="371993" y="213343"/>
            <a:ext cx="7985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Digital form to fill out and submit online to be mailed an Absentee Ballot: </a:t>
            </a:r>
            <a:r>
              <a:rPr lang="en-US" sz="2000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833734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3CC8F6-2222-30E7-1C79-DB95AF78A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Where to bring your Absentee Ballot -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A2CBAFD-8574-0C6D-C089-2E80B7D649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582" y="1152176"/>
            <a:ext cx="3287751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600" b="1" dirty="0">
                <a:solidFill>
                  <a:schemeClr val="tx1">
                    <a:alpha val="60000"/>
                  </a:schemeClr>
                </a:solidFill>
                <a:highlight>
                  <a:srgbClr val="C0C0C0"/>
                </a:highlight>
              </a:rPr>
              <a:t>Don’t mail it if you don’t have to.</a:t>
            </a:r>
            <a:r>
              <a:rPr lang="en-US" sz="1600" b="1" dirty="0">
                <a:solidFill>
                  <a:schemeClr val="bg1">
                    <a:alpha val="60000"/>
                  </a:schemeClr>
                </a:solidFill>
                <a:highlight>
                  <a:srgbClr val="C0C0C0"/>
                </a:highlight>
              </a:rPr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614FFE-CE58-5BB5-8272-C6C663EF9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46400"/>
            <a:ext cx="4794156" cy="245430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Where you got it , is where you submit it.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Pick it up at the City Hall – submit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    back to City Hall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Request a ballot from MNVOTES.org – bring or mail to County voting location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You have until 8 PM on Election Day to submit your ballot regardless of when you received it or picked it up.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11" name="Picture Placeholder 10" descr="A close-up of several envelopes&#10;&#10;Description automatically generated">
            <a:extLst>
              <a:ext uri="{FF2B5EF4-FFF2-40B4-BE49-F238E27FC236}">
                <a16:creationId xmlns:a16="http://schemas.microsoft.com/office/drawing/2014/main" id="{C5DC84C4-A620-822C-25FC-B9F37C15B6F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9096" r="1" b="1"/>
          <a:stretch/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10" name="Picture Placeholder 9" descr="A collage of different buildings&#10;&#10;Description automatically generated">
            <a:extLst>
              <a:ext uri="{FF2B5EF4-FFF2-40B4-BE49-F238E27FC236}">
                <a16:creationId xmlns:a16="http://schemas.microsoft.com/office/drawing/2014/main" id="{C89A34B3-27A5-6C53-42C8-425227DE05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3319" r="1" b="13320"/>
          <a:stretch/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69C5D1-FA13-1A3F-815E-B8ACD3B65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466933"/>
            <a:ext cx="2635250" cy="7078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D76B855D-E9CC-4FF8-AD85-6CDC7B89A0DE}" type="slidenum">
              <a:rPr lang="en-US" sz="44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7</a:t>
            </a:fld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C29AC2-AA9E-AA27-7732-5BE75D9B5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9713" y="6025942"/>
            <a:ext cx="3497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sz="1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Presentation Title</a:t>
            </a:r>
          </a:p>
        </p:txBody>
      </p:sp>
      <p:pic>
        <p:nvPicPr>
          <p:cNvPr id="12" name="Picture 11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DC06F566-1C7E-5671-7B1F-A0249F802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09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260B10-25FE-445D-A9FD-06B618F1B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Election Timetable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A5B9DFF-1E65-43C9-B2DE-90CD91DF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b="0" i="0" u="none" strike="noStrike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FE03FD29-2ABD-4741-B4AC-4F72BFB14A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1101251"/>
              </p:ext>
            </p:extLst>
          </p:nvPr>
        </p:nvGraphicFramePr>
        <p:xfrm>
          <a:off x="3702210" y="937845"/>
          <a:ext cx="8168059" cy="4217105"/>
        </p:xfrm>
        <a:graphic>
          <a:graphicData uri="http://schemas.openxmlformats.org/drawingml/2006/table">
            <a:tbl>
              <a:tblPr firstRow="1">
                <a:noFill/>
                <a:tableStyleId>{21E4AEA4-8DFA-4A89-87EB-49C32662AFE0}</a:tableStyleId>
              </a:tblPr>
              <a:tblGrid>
                <a:gridCol w="1402574">
                  <a:extLst>
                    <a:ext uri="{9D8B030D-6E8A-4147-A177-3AD203B41FA5}">
                      <a16:colId xmlns:a16="http://schemas.microsoft.com/office/drawing/2014/main" val="1477709579"/>
                    </a:ext>
                  </a:extLst>
                </a:gridCol>
                <a:gridCol w="2391130">
                  <a:extLst>
                    <a:ext uri="{9D8B030D-6E8A-4147-A177-3AD203B41FA5}">
                      <a16:colId xmlns:a16="http://schemas.microsoft.com/office/drawing/2014/main" val="3545702570"/>
                    </a:ext>
                  </a:extLst>
                </a:gridCol>
                <a:gridCol w="122224">
                  <a:extLst>
                    <a:ext uri="{9D8B030D-6E8A-4147-A177-3AD203B41FA5}">
                      <a16:colId xmlns:a16="http://schemas.microsoft.com/office/drawing/2014/main" val="3871754480"/>
                    </a:ext>
                  </a:extLst>
                </a:gridCol>
                <a:gridCol w="1544915">
                  <a:extLst>
                    <a:ext uri="{9D8B030D-6E8A-4147-A177-3AD203B41FA5}">
                      <a16:colId xmlns:a16="http://schemas.microsoft.com/office/drawing/2014/main" val="3866959667"/>
                    </a:ext>
                  </a:extLst>
                </a:gridCol>
                <a:gridCol w="2707216">
                  <a:extLst>
                    <a:ext uri="{9D8B030D-6E8A-4147-A177-3AD203B41FA5}">
                      <a16:colId xmlns:a16="http://schemas.microsoft.com/office/drawing/2014/main" val="3252636882"/>
                    </a:ext>
                  </a:extLst>
                </a:gridCol>
              </a:tblGrid>
              <a:tr h="657925">
                <a:tc>
                  <a:txBody>
                    <a:bodyPr/>
                    <a:lstStyle/>
                    <a:p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cap="none" spc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2000" b="1" cap="none" spc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   Absentee by Envelope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cap="none" spc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93153" marT="37261" marB="27946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cap="none" spc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   </a:t>
                      </a:r>
                    </a:p>
                    <a:p>
                      <a:pPr algn="l"/>
                      <a:r>
                        <a:rPr lang="en-US" sz="1800" b="1" cap="none" spc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</a:t>
                      </a:r>
                      <a:r>
                        <a:rPr lang="en-US" sz="1800" b="1" cap="none" spc="0" baseline="30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st</a:t>
                      </a:r>
                      <a:r>
                        <a:rPr lang="en-US" sz="1800" b="1" cap="none" spc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Day</a:t>
                      </a:r>
                    </a:p>
                    <a:p>
                      <a:pPr algn="l"/>
                      <a:r>
                        <a:rPr lang="en-US" sz="1800" b="1" cap="none" spc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Absentee by  Tabulator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cap="none" spc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l"/>
                      <a:r>
                        <a:rPr lang="en-US" sz="2000" b="1" cap="none" spc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 Election Day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</a:lnL>
                    <a:lnR w="12700" cmpd="sng">
                      <a:noFill/>
                      <a:prstDash val="soli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748401"/>
                  </a:ext>
                </a:extLst>
              </a:tr>
              <a:tr h="472536">
                <a:tc>
                  <a:txBody>
                    <a:bodyPr/>
                    <a:lstStyle/>
                    <a:p>
                      <a:pPr algn="ctr"/>
                      <a:r>
                        <a:rPr lang="en-US" sz="2000" cap="none" spc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                  Primary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cap="none" spc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cap="none" spc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cap="none" spc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cap="none" spc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0960907"/>
                  </a:ext>
                </a:extLst>
              </a:tr>
              <a:tr h="633741">
                <a:tc>
                  <a:txBody>
                    <a:bodyPr/>
                    <a:lstStyle/>
                    <a:p>
                      <a:pPr algn="ctr"/>
                      <a:r>
                        <a:rPr lang="en-US" sz="2000" cap="none" spc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47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cap="none" spc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June 26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cap="none" spc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cap="none" spc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July 24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    </a:t>
                      </a:r>
                      <a:r>
                        <a:rPr lang="en-US" sz="2000" cap="none" spc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Aug 11, 2026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547774"/>
                  </a:ext>
                </a:extLst>
              </a:tr>
              <a:tr h="472536">
                <a:tc>
                  <a:txBody>
                    <a:bodyPr/>
                    <a:lstStyle/>
                    <a:p>
                      <a:pPr algn="ctr"/>
                      <a:r>
                        <a:rPr lang="en-US" sz="2000" cap="none" spc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General 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cap="none" spc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cap="none" spc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cap="none" spc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  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6452785"/>
                  </a:ext>
                </a:extLst>
              </a:tr>
              <a:tr h="472536">
                <a:tc>
                  <a:txBody>
                    <a:bodyPr/>
                    <a:lstStyle/>
                    <a:p>
                      <a:pPr algn="ctr"/>
                      <a:r>
                        <a:rPr lang="en-US" sz="2000" cap="none" spc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47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cap="none" spc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Sept. 18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cap="none" spc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cap="none" spc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Oct. 16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  Nov. 3, 2026</a:t>
                      </a:r>
                    </a:p>
                  </a:txBody>
                  <a:tcPr marL="0" marR="93153" marT="37261" marB="27946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479137"/>
                  </a:ext>
                </a:extLst>
              </a:tr>
            </a:tbl>
          </a:graphicData>
        </a:graphic>
      </p:graphicFrame>
      <p:pic>
        <p:nvPicPr>
          <p:cNvPr id="5" name="Picture 4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25428E7E-A838-655C-B73B-5D57E9781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831FFD-6074-5EE5-444E-7E809E40D51E}"/>
              </a:ext>
            </a:extLst>
          </p:cNvPr>
          <p:cNvSpPr txBox="1"/>
          <p:nvPr/>
        </p:nvSpPr>
        <p:spPr>
          <a:xfrm>
            <a:off x="3734519" y="1354103"/>
            <a:ext cx="1581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Days to Vote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450E9E-75DE-F1C2-63A9-4ED9ECAD0874}"/>
              </a:ext>
            </a:extLst>
          </p:cNvPr>
          <p:cNvCxnSpPr>
            <a:cxnSpLocks/>
          </p:cNvCxnSpPr>
          <p:nvPr/>
        </p:nvCxnSpPr>
        <p:spPr>
          <a:xfrm>
            <a:off x="5369414" y="1025912"/>
            <a:ext cx="0" cy="412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8D096C-35EB-E8F2-A090-2639711DB09B}"/>
              </a:ext>
            </a:extLst>
          </p:cNvPr>
          <p:cNvCxnSpPr>
            <a:cxnSpLocks/>
          </p:cNvCxnSpPr>
          <p:nvPr/>
        </p:nvCxnSpPr>
        <p:spPr>
          <a:xfrm>
            <a:off x="9067903" y="1025912"/>
            <a:ext cx="0" cy="40478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411D2A-56A6-851A-52C3-479ED7BDAD18}"/>
              </a:ext>
            </a:extLst>
          </p:cNvPr>
          <p:cNvCxnSpPr>
            <a:cxnSpLocks/>
          </p:cNvCxnSpPr>
          <p:nvPr/>
        </p:nvCxnSpPr>
        <p:spPr>
          <a:xfrm>
            <a:off x="7380351" y="1025912"/>
            <a:ext cx="0" cy="40478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A65245-0182-671D-C10D-E904ED9A7861}"/>
              </a:ext>
            </a:extLst>
          </p:cNvPr>
          <p:cNvCxnSpPr>
            <a:cxnSpLocks/>
          </p:cNvCxnSpPr>
          <p:nvPr/>
        </p:nvCxnSpPr>
        <p:spPr>
          <a:xfrm>
            <a:off x="3734519" y="2308302"/>
            <a:ext cx="81357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A228C44-3537-31FF-BF17-3B2FAC2F2832}"/>
              </a:ext>
            </a:extLst>
          </p:cNvPr>
          <p:cNvSpPr txBox="1"/>
          <p:nvPr/>
        </p:nvSpPr>
        <p:spPr>
          <a:xfrm>
            <a:off x="3702210" y="233008"/>
            <a:ext cx="3626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All In- Person Voting </a:t>
            </a:r>
          </a:p>
        </p:txBody>
      </p:sp>
    </p:spTree>
    <p:extLst>
      <p:ext uri="{BB962C8B-B14F-4D97-AF65-F5344CB8AC3E}">
        <p14:creationId xmlns:p14="http://schemas.microsoft.com/office/powerpoint/2010/main" val="3927950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A8F4CF-6709-A599-6579-27269F85A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345" y="905138"/>
            <a:ext cx="3420379" cy="24618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3CA8FA-4FF7-B433-F435-2E2B5375B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504" y="905138"/>
            <a:ext cx="3420379" cy="24702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25C877-9DE9-CAA1-4898-4ABFBE841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663" y="908184"/>
            <a:ext cx="3420379" cy="24672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788525-CA7E-5C25-D96B-B03AB0F048D9}"/>
              </a:ext>
            </a:extLst>
          </p:cNvPr>
          <p:cNvSpPr txBox="1"/>
          <p:nvPr/>
        </p:nvSpPr>
        <p:spPr>
          <a:xfrm>
            <a:off x="432486" y="326168"/>
            <a:ext cx="494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2026 Primary Election Calendar: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8E9590-4BE7-113D-9E39-C5D39659E507}"/>
              </a:ext>
            </a:extLst>
          </p:cNvPr>
          <p:cNvSpPr txBox="1"/>
          <p:nvPr/>
        </p:nvSpPr>
        <p:spPr>
          <a:xfrm>
            <a:off x="344832" y="3491035"/>
            <a:ext cx="4944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2026 General Election Calendar: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E1D0FF-ED4C-B629-13E4-6B5D420E3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806" y="4088201"/>
            <a:ext cx="3455865" cy="24618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48B9B1-B71A-66FF-AEC2-5BE111612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504" y="4077050"/>
            <a:ext cx="3420379" cy="24311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2BD41A-50E8-5DE8-412A-B28BC58513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1663" y="4043597"/>
            <a:ext cx="3420379" cy="24473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367BB5-9DE0-E51C-D015-CC91AD4E035B}"/>
              </a:ext>
            </a:extLst>
          </p:cNvPr>
          <p:cNvSpPr txBox="1"/>
          <p:nvPr/>
        </p:nvSpPr>
        <p:spPr>
          <a:xfrm>
            <a:off x="5053204" y="3583368"/>
            <a:ext cx="7074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Absentee Envelope Voting Sep. 18 – Oct. 15; Absentee in-person Oct. 16 – Nov. 3rd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A5420C-2078-003D-6610-D7D2E11655AB}"/>
              </a:ext>
            </a:extLst>
          </p:cNvPr>
          <p:cNvSpPr txBox="1"/>
          <p:nvPr/>
        </p:nvSpPr>
        <p:spPr>
          <a:xfrm>
            <a:off x="5107963" y="429520"/>
            <a:ext cx="7019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Absentee Envelope Voting June 26 – July 23; Absentee in-person July 24 – Aug. 11 </a:t>
            </a:r>
          </a:p>
        </p:txBody>
      </p:sp>
    </p:spTree>
    <p:extLst>
      <p:ext uri="{BB962C8B-B14F-4D97-AF65-F5344CB8AC3E}">
        <p14:creationId xmlns:p14="http://schemas.microsoft.com/office/powerpoint/2010/main" val="1618502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413533D-8C39-401E-8B75-B1AEEEC56B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449C04-64B3-4403-94B7-8D2284C38D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DEF148-1770-458F-8F5B-C3D0A278AA9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3743</TotalTime>
  <Words>1183</Words>
  <Application>Microsoft Office PowerPoint</Application>
  <PresentationFormat>Widescreen</PresentationFormat>
  <Paragraphs>227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ADLaM Display</vt:lpstr>
      <vt:lpstr>Agency FB</vt:lpstr>
      <vt:lpstr>Arial</vt:lpstr>
      <vt:lpstr>Calibri</vt:lpstr>
      <vt:lpstr>Calibri Light</vt:lpstr>
      <vt:lpstr>Freestyle Script</vt:lpstr>
      <vt:lpstr>Office Theme</vt:lpstr>
      <vt:lpstr>2026  Impact Booth Election  Toolkit </vt:lpstr>
      <vt:lpstr>New Early Voting Process &amp; Voter Education Impact Booth Toolkit</vt:lpstr>
      <vt:lpstr>First the New Early Voting Changes</vt:lpstr>
      <vt:lpstr>In-Person Absentee Voting New Process </vt:lpstr>
      <vt:lpstr>Absentee Request (Digital)</vt:lpstr>
      <vt:lpstr>PowerPoint Presentation</vt:lpstr>
      <vt:lpstr>Where to bring your Absentee Ballot - </vt:lpstr>
      <vt:lpstr>Election Timetable</vt:lpstr>
      <vt:lpstr>PowerPoint Presentation</vt:lpstr>
      <vt:lpstr>What happens to my Absentee Ballot? </vt:lpstr>
      <vt:lpstr>What about Drop Boxes? </vt:lpstr>
      <vt:lpstr>Part 2 – Toolkit for Voter Education</vt:lpstr>
      <vt:lpstr>Voter Education Display:  </vt:lpstr>
      <vt:lpstr>What to include:  </vt:lpstr>
      <vt:lpstr>Banner ideas: </vt:lpstr>
      <vt:lpstr>Printables Provided:  </vt:lpstr>
      <vt:lpstr>Checklist:  What You’ll Need</vt:lpstr>
      <vt:lpstr>QR Codes Generated free at Canva or Vistaprint</vt:lpstr>
      <vt:lpstr>PowerPoint Presentation</vt:lpstr>
      <vt:lpstr>Business card calendars:  </vt:lpstr>
      <vt:lpstr>PowerPoint Presentation</vt:lpstr>
      <vt:lpstr>PowerPoint Presentation</vt:lpstr>
      <vt:lpstr>PowerPoint Presentation</vt:lpstr>
      <vt:lpstr>Clear Outline of the  new Early voting system. </vt:lpstr>
      <vt:lpstr>Thank you for your time: Brought to you by a Federation of Republican Women local club.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Election 2024 Toolkit</dc:title>
  <dc:creator>Ann Boyd</dc:creator>
  <cp:lastModifiedBy>Ann Boyd</cp:lastModifiedBy>
  <cp:revision>12</cp:revision>
  <dcterms:created xsi:type="dcterms:W3CDTF">2023-11-09T15:38:44Z</dcterms:created>
  <dcterms:modified xsi:type="dcterms:W3CDTF">2026-04-28T23:09:35Z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