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6" r:id="rId2"/>
    <p:sldId id="3863" r:id="rId3"/>
    <p:sldId id="3859" r:id="rId4"/>
    <p:sldId id="3827" r:id="rId5"/>
    <p:sldId id="3794" r:id="rId6"/>
    <p:sldId id="3832" r:id="rId7"/>
    <p:sldId id="3858" r:id="rId8"/>
    <p:sldId id="3860" r:id="rId9"/>
    <p:sldId id="3848" r:id="rId10"/>
    <p:sldId id="3845" r:id="rId11"/>
    <p:sldId id="3866" r:id="rId12"/>
    <p:sldId id="3857" r:id="rId13"/>
    <p:sldId id="3849" r:id="rId14"/>
    <p:sldId id="3867" r:id="rId15"/>
    <p:sldId id="3868" r:id="rId16"/>
    <p:sldId id="3869" r:id="rId17"/>
    <p:sldId id="3844" r:id="rId18"/>
    <p:sldId id="38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February 27</a:t>
          </a:r>
          <a:r>
            <a:rPr lang="en-US" sz="2800" b="0" i="0" u="none" baseline="30000" dirty="0"/>
            <a:t>th</a:t>
          </a:r>
          <a:r>
            <a:rPr lang="en-US" sz="2800" b="0" i="0" u="none" dirty="0"/>
            <a:t> </a:t>
          </a:r>
          <a:r>
            <a:rPr lang="en-US" sz="2000" b="0" i="0" u="none" dirty="0"/>
            <a:t>Precinct Caucuses </a:t>
          </a:r>
          <a:endParaRPr lang="en-US" sz="2000" dirty="0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March 5 </a:t>
          </a:r>
        </a:p>
        <a:p>
          <a:r>
            <a:rPr lang="en-US" sz="1800" b="0" i="0" u="none" dirty="0"/>
            <a:t>Presidential Primary </a:t>
          </a:r>
        </a:p>
        <a:p>
          <a:r>
            <a:rPr lang="en-US" sz="1800" b="0" i="0" u="none" dirty="0"/>
            <a:t>(Super Tuesday!)</a:t>
          </a:r>
        </a:p>
        <a:p>
          <a:r>
            <a:rPr lang="en-US" sz="1800" b="1" i="0" u="none" dirty="0"/>
            <a:t>Jan. 19 – Mar. 5</a:t>
          </a:r>
          <a:endParaRPr lang="en-US" sz="1800" b="1" dirty="0"/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August 13</a:t>
          </a:r>
        </a:p>
        <a:p>
          <a:r>
            <a:rPr lang="en-US" sz="1800" b="0" i="0" u="none" dirty="0"/>
            <a:t>General Primary</a:t>
          </a:r>
        </a:p>
        <a:p>
          <a:endParaRPr lang="en-US" sz="1800" b="0" i="0" u="none" dirty="0"/>
        </a:p>
        <a:p>
          <a:r>
            <a:rPr lang="en-US" sz="1800" b="1" dirty="0"/>
            <a:t>June 28 – Aug. 13</a:t>
          </a:r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November 5</a:t>
          </a:r>
        </a:p>
        <a:p>
          <a:r>
            <a:rPr lang="en-US" sz="1800" b="0" i="0" u="none" dirty="0"/>
            <a:t>General Election</a:t>
          </a:r>
        </a:p>
        <a:p>
          <a:endParaRPr lang="en-US" sz="1800" b="0" i="0" u="none" dirty="0"/>
        </a:p>
        <a:p>
          <a:r>
            <a:rPr lang="en-US" sz="1800" b="1" i="0" u="none" dirty="0"/>
            <a:t>Sep. 20 – Nov. 5 </a:t>
          </a:r>
          <a:endParaRPr lang="en-US" sz="1800" b="1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  <a:endParaRPr lang="en-US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4"/>
      <dgm:spPr/>
    </dgm:pt>
    <dgm:pt modelId="{9C3A7F13-9585-42DF-AD32-B56F82B123C8}" type="pres">
      <dgm:prSet presAssocID="{C54063C4-24CD-4834-9424-53756AE38C6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8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4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4"/>
      <dgm:spPr/>
    </dgm:pt>
    <dgm:pt modelId="{C08FC467-91FE-48BD-B243-273925C2B75A}" type="pres">
      <dgm:prSet presAssocID="{7DBF5CB5-29DD-4671-A0F3-981D4857150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8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4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4"/>
      <dgm:spPr/>
    </dgm:pt>
    <dgm:pt modelId="{4104A2F1-FB99-4C42-8067-46B8EEEC9610}" type="pres">
      <dgm:prSet presAssocID="{6088456C-4B73-4948-985C-DD954DEF44E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8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4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4"/>
      <dgm:spPr/>
    </dgm:pt>
    <dgm:pt modelId="{AC6B335A-D8B4-46D8-93DE-B9EF1773F6AC}" type="pres">
      <dgm:prSet presAssocID="{C2728830-9A00-4764-A9F1-670DDF9E57B3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8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74D3E-0599-483A-8EC8-4398186F7E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E20C0-DDBD-462D-98C0-59C598BE4F7A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47 days!!</a:t>
          </a:r>
        </a:p>
      </dgm:t>
    </dgm:pt>
    <dgm:pt modelId="{D7FCD85F-1D82-4025-80DD-C534D41A3582}" type="parTrans" cxnId="{D0746895-E718-4DB8-BDC7-29C6C66C6DA3}">
      <dgm:prSet/>
      <dgm:spPr/>
      <dgm:t>
        <a:bodyPr/>
        <a:lstStyle/>
        <a:p>
          <a:endParaRPr lang="en-US"/>
        </a:p>
      </dgm:t>
    </dgm:pt>
    <dgm:pt modelId="{E2835765-E29B-45BA-9892-77A8746C4AB6}" type="sibTrans" cxnId="{D0746895-E718-4DB8-BDC7-29C6C66C6DA3}">
      <dgm:prSet/>
      <dgm:spPr/>
      <dgm:t>
        <a:bodyPr/>
        <a:lstStyle/>
        <a:p>
          <a:endParaRPr lang="en-US"/>
        </a:p>
      </dgm:t>
    </dgm:pt>
    <dgm:pt modelId="{4C7A9675-5779-4DBB-A2DC-C9BA3CF314A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Early Voting</a:t>
          </a:r>
        </a:p>
      </dgm:t>
    </dgm:pt>
    <dgm:pt modelId="{61FA8CDD-0D52-4379-BB2E-8418F4158C6C}" type="parTrans" cxnId="{B085728A-E0A3-497B-9E34-FEFEEC319DB9}">
      <dgm:prSet/>
      <dgm:spPr/>
      <dgm:t>
        <a:bodyPr/>
        <a:lstStyle/>
        <a:p>
          <a:endParaRPr lang="en-US"/>
        </a:p>
      </dgm:t>
    </dgm:pt>
    <dgm:pt modelId="{6F5C39E0-E59B-4547-98ED-A9B0502C0505}" type="sibTrans" cxnId="{B085728A-E0A3-497B-9E34-FEFEEC319DB9}">
      <dgm:prSet/>
      <dgm:spPr/>
      <dgm:t>
        <a:bodyPr/>
        <a:lstStyle/>
        <a:p>
          <a:endParaRPr lang="en-US"/>
        </a:p>
      </dgm:t>
    </dgm:pt>
    <dgm:pt modelId="{85AEE4C6-F032-44ED-A514-622AED659241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New Voting Rules</a:t>
          </a:r>
        </a:p>
      </dgm:t>
    </dgm:pt>
    <dgm:pt modelId="{A06D8BFC-6221-408B-B0AA-EA3C7184F514}" type="parTrans" cxnId="{2B9582FE-298E-42C8-A6D0-10C238EA4551}">
      <dgm:prSet/>
      <dgm:spPr/>
      <dgm:t>
        <a:bodyPr/>
        <a:lstStyle/>
        <a:p>
          <a:endParaRPr lang="en-US"/>
        </a:p>
      </dgm:t>
    </dgm:pt>
    <dgm:pt modelId="{D58FB1D9-AB91-400A-8274-15441F60B2BA}" type="sibTrans" cxnId="{2B9582FE-298E-42C8-A6D0-10C238EA4551}">
      <dgm:prSet/>
      <dgm:spPr/>
      <dgm:t>
        <a:bodyPr/>
        <a:lstStyle/>
        <a:p>
          <a:endParaRPr lang="en-US"/>
        </a:p>
      </dgm:t>
    </dgm:pt>
    <dgm:pt modelId="{D444FFB3-6E83-4DE0-9787-A0EADEF0080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/>
            <a:t>New Voting Window</a:t>
          </a:r>
        </a:p>
      </dgm:t>
    </dgm:pt>
    <dgm:pt modelId="{63D65CDC-DFA5-4DCE-AC1F-2AF427FDA803}" type="parTrans" cxnId="{B84FB022-41D4-4324-9C63-048760DFC0D6}">
      <dgm:prSet/>
      <dgm:spPr/>
      <dgm:t>
        <a:bodyPr/>
        <a:lstStyle/>
        <a:p>
          <a:endParaRPr lang="en-US"/>
        </a:p>
      </dgm:t>
    </dgm:pt>
    <dgm:pt modelId="{543D132F-9CDC-47F8-AB73-ED0548360F79}" type="sibTrans" cxnId="{B84FB022-41D4-4324-9C63-048760DFC0D6}">
      <dgm:prSet/>
      <dgm:spPr/>
      <dgm:t>
        <a:bodyPr/>
        <a:lstStyle/>
        <a:p>
          <a:endParaRPr lang="en-US"/>
        </a:p>
      </dgm:t>
    </dgm:pt>
    <dgm:pt modelId="{0BC7092E-7E32-43CD-9518-2745949BCCFE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More Ways to Vote </a:t>
          </a:r>
        </a:p>
      </dgm:t>
    </dgm:pt>
    <dgm:pt modelId="{F271D881-9514-4EDC-B28B-98598DB03B88}" type="parTrans" cxnId="{CD3ECB32-3285-474F-8E80-A4DB678E4E3E}">
      <dgm:prSet/>
      <dgm:spPr/>
      <dgm:t>
        <a:bodyPr/>
        <a:lstStyle/>
        <a:p>
          <a:endParaRPr lang="en-US"/>
        </a:p>
      </dgm:t>
    </dgm:pt>
    <dgm:pt modelId="{CBFE7C97-D836-438A-88CA-4E2B1642052B}" type="sibTrans" cxnId="{CD3ECB32-3285-474F-8E80-A4DB678E4E3E}">
      <dgm:prSet/>
      <dgm:spPr/>
      <dgm:t>
        <a:bodyPr/>
        <a:lstStyle/>
        <a:p>
          <a:endParaRPr lang="en-US"/>
        </a:p>
      </dgm:t>
    </dgm:pt>
    <dgm:pt modelId="{6EF37F13-DE6F-43FC-8CCF-16B5F641CF1B}" type="pres">
      <dgm:prSet presAssocID="{48B74D3E-0599-483A-8EC8-4398186F7E6B}" presName="linear" presStyleCnt="0">
        <dgm:presLayoutVars>
          <dgm:animLvl val="lvl"/>
          <dgm:resizeHandles val="exact"/>
        </dgm:presLayoutVars>
      </dgm:prSet>
      <dgm:spPr/>
    </dgm:pt>
    <dgm:pt modelId="{48010BBD-6553-40CE-8835-0449773D3310}" type="pres">
      <dgm:prSet presAssocID="{46CE20C0-DDBD-462D-98C0-59C598BE4F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021D84C-1AF8-43BB-BCD0-9A6F716370A2}" type="pres">
      <dgm:prSet presAssocID="{E2835765-E29B-45BA-9892-77A8746C4AB6}" presName="spacer" presStyleCnt="0"/>
      <dgm:spPr/>
    </dgm:pt>
    <dgm:pt modelId="{2BABB030-B8A4-4B92-88AF-2077D6BF7F7D}" type="pres">
      <dgm:prSet presAssocID="{4C7A9675-5779-4DBB-A2DC-C9BA3CF314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98DF0E-332F-40B5-8CB5-9C2458FE78BF}" type="pres">
      <dgm:prSet presAssocID="{6F5C39E0-E59B-4547-98ED-A9B0502C0505}" presName="spacer" presStyleCnt="0"/>
      <dgm:spPr/>
    </dgm:pt>
    <dgm:pt modelId="{24C74457-D5A5-47BC-BAD7-983AE619F332}" type="pres">
      <dgm:prSet presAssocID="{85AEE4C6-F032-44ED-A514-622AED65924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57ECB1A-6C4D-4361-8579-6A0C64DAFD4E}" type="pres">
      <dgm:prSet presAssocID="{D58FB1D9-AB91-400A-8274-15441F60B2BA}" presName="spacer" presStyleCnt="0"/>
      <dgm:spPr/>
    </dgm:pt>
    <dgm:pt modelId="{08AF7A6C-8C06-434B-A0B0-BB4E81348704}" type="pres">
      <dgm:prSet presAssocID="{D444FFB3-6E83-4DE0-9787-A0EADEF008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5360C76-BD84-4E3A-831B-AD200CB4D957}" type="pres">
      <dgm:prSet presAssocID="{543D132F-9CDC-47F8-AB73-ED0548360F79}" presName="spacer" presStyleCnt="0"/>
      <dgm:spPr/>
    </dgm:pt>
    <dgm:pt modelId="{A0B9C431-D0AC-432C-8BBF-29D820132D87}" type="pres">
      <dgm:prSet presAssocID="{0BC7092E-7E32-43CD-9518-2745949BCCF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4FB022-41D4-4324-9C63-048760DFC0D6}" srcId="{48B74D3E-0599-483A-8EC8-4398186F7E6B}" destId="{D444FFB3-6E83-4DE0-9787-A0EADEF00802}" srcOrd="3" destOrd="0" parTransId="{63D65CDC-DFA5-4DCE-AC1F-2AF427FDA803}" sibTransId="{543D132F-9CDC-47F8-AB73-ED0548360F79}"/>
    <dgm:cxn modelId="{9BADF22B-2704-4CAB-BB9C-8C20F7BFC2B4}" type="presOf" srcId="{D444FFB3-6E83-4DE0-9787-A0EADEF00802}" destId="{08AF7A6C-8C06-434B-A0B0-BB4E81348704}" srcOrd="0" destOrd="0" presId="urn:microsoft.com/office/officeart/2005/8/layout/vList2"/>
    <dgm:cxn modelId="{CD3ECB32-3285-474F-8E80-A4DB678E4E3E}" srcId="{48B74D3E-0599-483A-8EC8-4398186F7E6B}" destId="{0BC7092E-7E32-43CD-9518-2745949BCCFE}" srcOrd="4" destOrd="0" parTransId="{F271D881-9514-4EDC-B28B-98598DB03B88}" sibTransId="{CBFE7C97-D836-438A-88CA-4E2B1642052B}"/>
    <dgm:cxn modelId="{28402638-1BD9-417A-86C7-CDD6F782AD63}" type="presOf" srcId="{4C7A9675-5779-4DBB-A2DC-C9BA3CF314AF}" destId="{2BABB030-B8A4-4B92-88AF-2077D6BF7F7D}" srcOrd="0" destOrd="0" presId="urn:microsoft.com/office/officeart/2005/8/layout/vList2"/>
    <dgm:cxn modelId="{DD44D545-52F9-4C64-B0A7-2F04D592D889}" type="presOf" srcId="{46CE20C0-DDBD-462D-98C0-59C598BE4F7A}" destId="{48010BBD-6553-40CE-8835-0449773D3310}" srcOrd="0" destOrd="0" presId="urn:microsoft.com/office/officeart/2005/8/layout/vList2"/>
    <dgm:cxn modelId="{6AE34A88-0E48-4341-9988-7190EE99C241}" type="presOf" srcId="{85AEE4C6-F032-44ED-A514-622AED659241}" destId="{24C74457-D5A5-47BC-BAD7-983AE619F332}" srcOrd="0" destOrd="0" presId="urn:microsoft.com/office/officeart/2005/8/layout/vList2"/>
    <dgm:cxn modelId="{B085728A-E0A3-497B-9E34-FEFEEC319DB9}" srcId="{48B74D3E-0599-483A-8EC8-4398186F7E6B}" destId="{4C7A9675-5779-4DBB-A2DC-C9BA3CF314AF}" srcOrd="1" destOrd="0" parTransId="{61FA8CDD-0D52-4379-BB2E-8418F4158C6C}" sibTransId="{6F5C39E0-E59B-4547-98ED-A9B0502C0505}"/>
    <dgm:cxn modelId="{D0746895-E718-4DB8-BDC7-29C6C66C6DA3}" srcId="{48B74D3E-0599-483A-8EC8-4398186F7E6B}" destId="{46CE20C0-DDBD-462D-98C0-59C598BE4F7A}" srcOrd="0" destOrd="0" parTransId="{D7FCD85F-1D82-4025-80DD-C534D41A3582}" sibTransId="{E2835765-E29B-45BA-9892-77A8746C4AB6}"/>
    <dgm:cxn modelId="{EE728CD3-8332-4CF8-A209-BDC17D8C803D}" type="presOf" srcId="{48B74D3E-0599-483A-8EC8-4398186F7E6B}" destId="{6EF37F13-DE6F-43FC-8CCF-16B5F641CF1B}" srcOrd="0" destOrd="0" presId="urn:microsoft.com/office/officeart/2005/8/layout/vList2"/>
    <dgm:cxn modelId="{7B4889F0-2B3C-4551-AEC9-E7BA340F967E}" type="presOf" srcId="{0BC7092E-7E32-43CD-9518-2745949BCCFE}" destId="{A0B9C431-D0AC-432C-8BBF-29D820132D87}" srcOrd="0" destOrd="0" presId="urn:microsoft.com/office/officeart/2005/8/layout/vList2"/>
    <dgm:cxn modelId="{2B9582FE-298E-42C8-A6D0-10C238EA4551}" srcId="{48B74D3E-0599-483A-8EC8-4398186F7E6B}" destId="{85AEE4C6-F032-44ED-A514-622AED659241}" srcOrd="2" destOrd="0" parTransId="{A06D8BFC-6221-408B-B0AA-EA3C7184F514}" sibTransId="{D58FB1D9-AB91-400A-8274-15441F60B2BA}"/>
    <dgm:cxn modelId="{1F769A5B-EB1B-460F-86CC-275853615C6D}" type="presParOf" srcId="{6EF37F13-DE6F-43FC-8CCF-16B5F641CF1B}" destId="{48010BBD-6553-40CE-8835-0449773D3310}" srcOrd="0" destOrd="0" presId="urn:microsoft.com/office/officeart/2005/8/layout/vList2"/>
    <dgm:cxn modelId="{F6D80CE9-987D-4173-868B-6138133468F6}" type="presParOf" srcId="{6EF37F13-DE6F-43FC-8CCF-16B5F641CF1B}" destId="{5021D84C-1AF8-43BB-BCD0-9A6F716370A2}" srcOrd="1" destOrd="0" presId="urn:microsoft.com/office/officeart/2005/8/layout/vList2"/>
    <dgm:cxn modelId="{A26D3E9E-1B59-4BDA-9C41-FA2F4884F797}" type="presParOf" srcId="{6EF37F13-DE6F-43FC-8CCF-16B5F641CF1B}" destId="{2BABB030-B8A4-4B92-88AF-2077D6BF7F7D}" srcOrd="2" destOrd="0" presId="urn:microsoft.com/office/officeart/2005/8/layout/vList2"/>
    <dgm:cxn modelId="{A7DBFED5-C67B-4751-BDC8-3D73ABFB6917}" type="presParOf" srcId="{6EF37F13-DE6F-43FC-8CCF-16B5F641CF1B}" destId="{FF98DF0E-332F-40B5-8CB5-9C2458FE78BF}" srcOrd="3" destOrd="0" presId="urn:microsoft.com/office/officeart/2005/8/layout/vList2"/>
    <dgm:cxn modelId="{5774F065-424C-4349-ADCC-81F9F6E460BE}" type="presParOf" srcId="{6EF37F13-DE6F-43FC-8CCF-16B5F641CF1B}" destId="{24C74457-D5A5-47BC-BAD7-983AE619F332}" srcOrd="4" destOrd="0" presId="urn:microsoft.com/office/officeart/2005/8/layout/vList2"/>
    <dgm:cxn modelId="{C5D570D3-3C25-43CF-80D8-522410780267}" type="presParOf" srcId="{6EF37F13-DE6F-43FC-8CCF-16B5F641CF1B}" destId="{857ECB1A-6C4D-4361-8579-6A0C64DAFD4E}" srcOrd="5" destOrd="0" presId="urn:microsoft.com/office/officeart/2005/8/layout/vList2"/>
    <dgm:cxn modelId="{C9EF9552-41A3-4A49-A9C2-2A6384CE7ED1}" type="presParOf" srcId="{6EF37F13-DE6F-43FC-8CCF-16B5F641CF1B}" destId="{08AF7A6C-8C06-434B-A0B0-BB4E81348704}" srcOrd="6" destOrd="0" presId="urn:microsoft.com/office/officeart/2005/8/layout/vList2"/>
    <dgm:cxn modelId="{438186AE-249B-4BE5-9067-E4004FD6F6BE}" type="presParOf" srcId="{6EF37F13-DE6F-43FC-8CCF-16B5F641CF1B}" destId="{F5360C76-BD84-4E3A-831B-AD200CB4D957}" srcOrd="7" destOrd="0" presId="urn:microsoft.com/office/officeart/2005/8/layout/vList2"/>
    <dgm:cxn modelId="{6FE3D19D-D347-40B2-A9EE-7941D8985EC7}" type="presParOf" srcId="{6EF37F13-DE6F-43FC-8CCF-16B5F641CF1B}" destId="{A0B9C431-D0AC-432C-8BBF-29D820132D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February 27</a:t>
          </a:r>
          <a:r>
            <a:rPr lang="en-US" sz="2800" b="0" i="0" u="none" baseline="30000" dirty="0"/>
            <a:t>th</a:t>
          </a:r>
          <a:r>
            <a:rPr lang="en-US" sz="2800" b="0" i="0" u="none" dirty="0"/>
            <a:t> </a:t>
          </a:r>
          <a:r>
            <a:rPr lang="en-US" sz="2000" b="0" i="0" u="none" dirty="0"/>
            <a:t>Precinct Caucuses</a:t>
          </a:r>
        </a:p>
        <a:p>
          <a:endParaRPr lang="en-US" sz="2000" b="0" i="0" u="none" dirty="0"/>
        </a:p>
        <a:p>
          <a:endParaRPr lang="en-US" sz="2000" dirty="0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0F6BA1FB-59E5-4F16-A7B4-1533BB1F09E4}">
      <dgm:prSet custT="1"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?</a:t>
          </a:r>
        </a:p>
        <a:p>
          <a:r>
            <a:rPr lang="en-US" sz="1800" b="0" i="0" u="none" dirty="0"/>
            <a:t>BPOU Convention</a:t>
          </a:r>
          <a:endParaRPr lang="en-US" sz="1800" b="1" dirty="0"/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April 27</a:t>
          </a:r>
        </a:p>
        <a:p>
          <a:r>
            <a:rPr lang="en-US" sz="1800" b="0" i="0" u="none" dirty="0"/>
            <a:t>CD2 Convention</a:t>
          </a:r>
          <a:endParaRPr lang="en-US" sz="1800" b="1" dirty="0"/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800" b="0" i="0" u="none" dirty="0"/>
            <a:t>May 17/18</a:t>
          </a:r>
        </a:p>
        <a:p>
          <a:r>
            <a:rPr lang="en-US" sz="1800" b="0" i="0" u="none" dirty="0"/>
            <a:t>State Convention</a:t>
          </a:r>
          <a:endParaRPr lang="en-US" sz="1800" b="1" dirty="0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  <a:endParaRPr lang="en-US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4"/>
      <dgm:spPr/>
    </dgm:pt>
    <dgm:pt modelId="{9C3A7F13-9585-42DF-AD32-B56F82B123C8}" type="pres">
      <dgm:prSet presAssocID="{C54063C4-24CD-4834-9424-53756AE38C6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8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4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4"/>
      <dgm:spPr/>
    </dgm:pt>
    <dgm:pt modelId="{C08FC467-91FE-48BD-B243-273925C2B75A}" type="pres">
      <dgm:prSet presAssocID="{7DBF5CB5-29DD-4671-A0F3-981D4857150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8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4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4"/>
      <dgm:spPr/>
    </dgm:pt>
    <dgm:pt modelId="{4104A2F1-FB99-4C42-8067-46B8EEEC9610}" type="pres">
      <dgm:prSet presAssocID="{6088456C-4B73-4948-985C-DD954DEF44EF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8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4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4"/>
      <dgm:spPr/>
    </dgm:pt>
    <dgm:pt modelId="{AC6B335A-D8B4-46D8-93DE-B9EF1773F6AC}" type="pres">
      <dgm:prSet presAssocID="{C2728830-9A00-4764-A9F1-670DDF9E57B3}" presName="sibTransNodeCircle" presStyleLbl="alignNode1" presStyleIdx="6" presStyleCnt="8" custLinFactNeighborX="3361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8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2986" y="179174"/>
          <a:ext cx="2369671" cy="331753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February 27</a:t>
          </a:r>
          <a:r>
            <a:rPr lang="en-US" sz="2800" b="0" i="0" u="none" kern="1200" baseline="30000" dirty="0"/>
            <a:t>th</a:t>
          </a:r>
          <a:r>
            <a:rPr lang="en-US" sz="2800" b="0" i="0" u="none" kern="1200" dirty="0"/>
            <a:t> </a:t>
          </a:r>
          <a:r>
            <a:rPr lang="en-US" sz="2000" b="0" i="0" u="none" kern="1200" dirty="0"/>
            <a:t>Precinct Caucuses </a:t>
          </a:r>
          <a:endParaRPr lang="en-US" sz="2000" kern="1200" dirty="0"/>
        </a:p>
      </dsp:txBody>
      <dsp:txXfrm>
        <a:off x="2986" y="1439839"/>
        <a:ext cx="2369671" cy="1990523"/>
      </dsp:txXfrm>
    </dsp:sp>
    <dsp:sp modelId="{9C3A7F13-9585-42DF-AD32-B56F82B123C8}">
      <dsp:nvSpPr>
        <dsp:cNvPr id="0" name=""/>
        <dsp:cNvSpPr/>
      </dsp:nvSpPr>
      <dsp:spPr>
        <a:xfrm>
          <a:off x="690191" y="510928"/>
          <a:ext cx="995261" cy="995261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35944" y="656681"/>
        <a:ext cx="703755" cy="703755"/>
      </dsp:txXfrm>
    </dsp:sp>
    <dsp:sp modelId="{923B2301-552B-45D2-9EF0-53A10AA17FC6}">
      <dsp:nvSpPr>
        <dsp:cNvPr id="0" name=""/>
        <dsp:cNvSpPr/>
      </dsp:nvSpPr>
      <dsp:spPr>
        <a:xfrm>
          <a:off x="2986" y="3496641"/>
          <a:ext cx="236967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609625" y="179174"/>
          <a:ext cx="2369671" cy="331753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March 5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Presidential Primary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(Super Tuesday!)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none" kern="1200" dirty="0"/>
            <a:t>Jan. 19 – Mar. 5</a:t>
          </a:r>
          <a:endParaRPr lang="en-US" sz="1800" b="1" kern="1200" dirty="0"/>
        </a:p>
      </dsp:txBody>
      <dsp:txXfrm>
        <a:off x="2609625" y="1439839"/>
        <a:ext cx="2369671" cy="1990523"/>
      </dsp:txXfrm>
    </dsp:sp>
    <dsp:sp modelId="{C08FC467-91FE-48BD-B243-273925C2B75A}">
      <dsp:nvSpPr>
        <dsp:cNvPr id="0" name=""/>
        <dsp:cNvSpPr/>
      </dsp:nvSpPr>
      <dsp:spPr>
        <a:xfrm>
          <a:off x="3296829" y="510928"/>
          <a:ext cx="995261" cy="995261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442582" y="656681"/>
        <a:ext cx="703755" cy="703755"/>
      </dsp:txXfrm>
    </dsp:sp>
    <dsp:sp modelId="{DE393E47-CBB6-4D77-A342-C9AFD9FC8CB6}">
      <dsp:nvSpPr>
        <dsp:cNvPr id="0" name=""/>
        <dsp:cNvSpPr/>
      </dsp:nvSpPr>
      <dsp:spPr>
        <a:xfrm>
          <a:off x="2609625" y="3496641"/>
          <a:ext cx="236967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5216263" y="179174"/>
          <a:ext cx="2369671" cy="331753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August 13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General Primary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u="none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June 28 – Aug. 13</a:t>
          </a:r>
        </a:p>
      </dsp:txBody>
      <dsp:txXfrm>
        <a:off x="5216263" y="1439839"/>
        <a:ext cx="2369671" cy="1990523"/>
      </dsp:txXfrm>
    </dsp:sp>
    <dsp:sp modelId="{4104A2F1-FB99-4C42-8067-46B8EEEC9610}">
      <dsp:nvSpPr>
        <dsp:cNvPr id="0" name=""/>
        <dsp:cNvSpPr/>
      </dsp:nvSpPr>
      <dsp:spPr>
        <a:xfrm>
          <a:off x="5903468" y="510928"/>
          <a:ext cx="995261" cy="995261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049221" y="656681"/>
        <a:ext cx="703755" cy="703755"/>
      </dsp:txXfrm>
    </dsp:sp>
    <dsp:sp modelId="{2EB92C72-3528-4913-AFF6-FF0B4F338399}">
      <dsp:nvSpPr>
        <dsp:cNvPr id="0" name=""/>
        <dsp:cNvSpPr/>
      </dsp:nvSpPr>
      <dsp:spPr>
        <a:xfrm>
          <a:off x="5216263" y="3496641"/>
          <a:ext cx="2369671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7822901" y="179174"/>
          <a:ext cx="2369671" cy="3317539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November 5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General Election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u="none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none" kern="1200" dirty="0"/>
            <a:t>Sep. 20 – Nov. 5 </a:t>
          </a:r>
          <a:endParaRPr lang="en-US" sz="1800" b="1" kern="1200" dirty="0"/>
        </a:p>
      </dsp:txBody>
      <dsp:txXfrm>
        <a:off x="7822901" y="1439839"/>
        <a:ext cx="2369671" cy="1990523"/>
      </dsp:txXfrm>
    </dsp:sp>
    <dsp:sp modelId="{AC6B335A-D8B4-46D8-93DE-B9EF1773F6AC}">
      <dsp:nvSpPr>
        <dsp:cNvPr id="0" name=""/>
        <dsp:cNvSpPr/>
      </dsp:nvSpPr>
      <dsp:spPr>
        <a:xfrm>
          <a:off x="8510106" y="510928"/>
          <a:ext cx="995261" cy="995261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8655859" y="656681"/>
        <a:ext cx="703755" cy="703755"/>
      </dsp:txXfrm>
    </dsp:sp>
    <dsp:sp modelId="{7B3E0A16-DB85-46CA-87D6-4D39F6DBFC52}">
      <dsp:nvSpPr>
        <dsp:cNvPr id="0" name=""/>
        <dsp:cNvSpPr/>
      </dsp:nvSpPr>
      <dsp:spPr>
        <a:xfrm>
          <a:off x="7822901" y="3496641"/>
          <a:ext cx="236967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0BBD-6553-40CE-8835-0449773D3310}">
      <dsp:nvSpPr>
        <dsp:cNvPr id="0" name=""/>
        <dsp:cNvSpPr/>
      </dsp:nvSpPr>
      <dsp:spPr>
        <a:xfrm>
          <a:off x="0" y="44261"/>
          <a:ext cx="10130590" cy="71954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47 days!!</a:t>
          </a:r>
        </a:p>
      </dsp:txBody>
      <dsp:txXfrm>
        <a:off x="35125" y="79386"/>
        <a:ext cx="10060340" cy="649299"/>
      </dsp:txXfrm>
    </dsp:sp>
    <dsp:sp modelId="{2BABB030-B8A4-4B92-88AF-2077D6BF7F7D}">
      <dsp:nvSpPr>
        <dsp:cNvPr id="0" name=""/>
        <dsp:cNvSpPr/>
      </dsp:nvSpPr>
      <dsp:spPr>
        <a:xfrm>
          <a:off x="0" y="850211"/>
          <a:ext cx="10130590" cy="71954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Early Voting</a:t>
          </a:r>
        </a:p>
      </dsp:txBody>
      <dsp:txXfrm>
        <a:off x="35125" y="885336"/>
        <a:ext cx="10060340" cy="649299"/>
      </dsp:txXfrm>
    </dsp:sp>
    <dsp:sp modelId="{24C74457-D5A5-47BC-BAD7-983AE619F332}">
      <dsp:nvSpPr>
        <dsp:cNvPr id="0" name=""/>
        <dsp:cNvSpPr/>
      </dsp:nvSpPr>
      <dsp:spPr>
        <a:xfrm>
          <a:off x="0" y="1656161"/>
          <a:ext cx="10130590" cy="71954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Rules</a:t>
          </a:r>
        </a:p>
      </dsp:txBody>
      <dsp:txXfrm>
        <a:off x="35125" y="1691286"/>
        <a:ext cx="10060340" cy="649299"/>
      </dsp:txXfrm>
    </dsp:sp>
    <dsp:sp modelId="{08AF7A6C-8C06-434B-A0B0-BB4E81348704}">
      <dsp:nvSpPr>
        <dsp:cNvPr id="0" name=""/>
        <dsp:cNvSpPr/>
      </dsp:nvSpPr>
      <dsp:spPr>
        <a:xfrm>
          <a:off x="0" y="2462111"/>
          <a:ext cx="10130590" cy="719549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Window</a:t>
          </a:r>
        </a:p>
      </dsp:txBody>
      <dsp:txXfrm>
        <a:off x="35125" y="2497236"/>
        <a:ext cx="10060340" cy="649299"/>
      </dsp:txXfrm>
    </dsp:sp>
    <dsp:sp modelId="{A0B9C431-D0AC-432C-8BBF-29D820132D87}">
      <dsp:nvSpPr>
        <dsp:cNvPr id="0" name=""/>
        <dsp:cNvSpPr/>
      </dsp:nvSpPr>
      <dsp:spPr>
        <a:xfrm>
          <a:off x="0" y="3268061"/>
          <a:ext cx="10130590" cy="71954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More Ways to Vote </a:t>
          </a:r>
        </a:p>
      </dsp:txBody>
      <dsp:txXfrm>
        <a:off x="35125" y="3303186"/>
        <a:ext cx="10060340" cy="649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2986" y="179174"/>
          <a:ext cx="2369671" cy="331753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February 27</a:t>
          </a:r>
          <a:r>
            <a:rPr lang="en-US" sz="2800" b="0" i="0" u="none" kern="1200" baseline="30000" dirty="0"/>
            <a:t>th</a:t>
          </a:r>
          <a:r>
            <a:rPr lang="en-US" sz="2800" b="0" i="0" u="none" kern="1200" dirty="0"/>
            <a:t> </a:t>
          </a:r>
          <a:r>
            <a:rPr lang="en-US" sz="2000" b="0" i="0" u="none" kern="1200" dirty="0"/>
            <a:t>Precinct Caucuses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u="none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986" y="1439839"/>
        <a:ext cx="2369671" cy="1990523"/>
      </dsp:txXfrm>
    </dsp:sp>
    <dsp:sp modelId="{9C3A7F13-9585-42DF-AD32-B56F82B123C8}">
      <dsp:nvSpPr>
        <dsp:cNvPr id="0" name=""/>
        <dsp:cNvSpPr/>
      </dsp:nvSpPr>
      <dsp:spPr>
        <a:xfrm>
          <a:off x="690191" y="510928"/>
          <a:ext cx="995261" cy="995261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35944" y="656681"/>
        <a:ext cx="703755" cy="703755"/>
      </dsp:txXfrm>
    </dsp:sp>
    <dsp:sp modelId="{923B2301-552B-45D2-9EF0-53A10AA17FC6}">
      <dsp:nvSpPr>
        <dsp:cNvPr id="0" name=""/>
        <dsp:cNvSpPr/>
      </dsp:nvSpPr>
      <dsp:spPr>
        <a:xfrm>
          <a:off x="2986" y="3496641"/>
          <a:ext cx="236967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609625" y="179174"/>
          <a:ext cx="2369671" cy="331753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?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BPOU Convention</a:t>
          </a:r>
          <a:endParaRPr lang="en-US" sz="1800" b="1" kern="1200" dirty="0"/>
        </a:p>
      </dsp:txBody>
      <dsp:txXfrm>
        <a:off x="2609625" y="1439839"/>
        <a:ext cx="2369671" cy="1990523"/>
      </dsp:txXfrm>
    </dsp:sp>
    <dsp:sp modelId="{C08FC467-91FE-48BD-B243-273925C2B75A}">
      <dsp:nvSpPr>
        <dsp:cNvPr id="0" name=""/>
        <dsp:cNvSpPr/>
      </dsp:nvSpPr>
      <dsp:spPr>
        <a:xfrm>
          <a:off x="3296829" y="510928"/>
          <a:ext cx="995261" cy="995261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442582" y="656681"/>
        <a:ext cx="703755" cy="703755"/>
      </dsp:txXfrm>
    </dsp:sp>
    <dsp:sp modelId="{DE393E47-CBB6-4D77-A342-C9AFD9FC8CB6}">
      <dsp:nvSpPr>
        <dsp:cNvPr id="0" name=""/>
        <dsp:cNvSpPr/>
      </dsp:nvSpPr>
      <dsp:spPr>
        <a:xfrm>
          <a:off x="2609625" y="3496641"/>
          <a:ext cx="236967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5216263" y="179174"/>
          <a:ext cx="2369671" cy="331753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April 27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CD2 Convention</a:t>
          </a:r>
          <a:endParaRPr lang="en-US" sz="1800" b="1" kern="1200" dirty="0"/>
        </a:p>
      </dsp:txBody>
      <dsp:txXfrm>
        <a:off x="5216263" y="1439839"/>
        <a:ext cx="2369671" cy="1990523"/>
      </dsp:txXfrm>
    </dsp:sp>
    <dsp:sp modelId="{4104A2F1-FB99-4C42-8067-46B8EEEC9610}">
      <dsp:nvSpPr>
        <dsp:cNvPr id="0" name=""/>
        <dsp:cNvSpPr/>
      </dsp:nvSpPr>
      <dsp:spPr>
        <a:xfrm>
          <a:off x="5903468" y="510928"/>
          <a:ext cx="995261" cy="995261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049221" y="656681"/>
        <a:ext cx="703755" cy="703755"/>
      </dsp:txXfrm>
    </dsp:sp>
    <dsp:sp modelId="{2EB92C72-3528-4913-AFF6-FF0B4F338399}">
      <dsp:nvSpPr>
        <dsp:cNvPr id="0" name=""/>
        <dsp:cNvSpPr/>
      </dsp:nvSpPr>
      <dsp:spPr>
        <a:xfrm>
          <a:off x="5216263" y="3496641"/>
          <a:ext cx="2369671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7822901" y="179174"/>
          <a:ext cx="2369671" cy="3317539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749" tIns="330200" rIns="184749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May 17/18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State Convention</a:t>
          </a:r>
          <a:endParaRPr lang="en-US" sz="1800" b="1" kern="1200" dirty="0"/>
        </a:p>
      </dsp:txBody>
      <dsp:txXfrm>
        <a:off x="7822901" y="1439839"/>
        <a:ext cx="2369671" cy="1990523"/>
      </dsp:txXfrm>
    </dsp:sp>
    <dsp:sp modelId="{AC6B335A-D8B4-46D8-93DE-B9EF1773F6AC}">
      <dsp:nvSpPr>
        <dsp:cNvPr id="0" name=""/>
        <dsp:cNvSpPr/>
      </dsp:nvSpPr>
      <dsp:spPr>
        <a:xfrm>
          <a:off x="8543557" y="510928"/>
          <a:ext cx="995261" cy="995261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4" tIns="12700" rIns="7759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8689310" y="656681"/>
        <a:ext cx="703755" cy="703755"/>
      </dsp:txXfrm>
    </dsp:sp>
    <dsp:sp modelId="{7B3E0A16-DB85-46CA-87D6-4D39F6DBFC52}">
      <dsp:nvSpPr>
        <dsp:cNvPr id="0" name=""/>
        <dsp:cNvSpPr/>
      </dsp:nvSpPr>
      <dsp:spPr>
        <a:xfrm>
          <a:off x="7822901" y="3496641"/>
          <a:ext cx="236967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A563-82DC-45A0-1314-C0A012D3C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A9340-C089-8467-EEF3-EA26F7AA7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4D0C1-D05E-F3FF-E7B0-FF416DFC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4411C-D861-DDE8-1E46-606D8B99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FD7E-4CE5-3766-1A99-A5C99C9B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1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63B8-71B1-CFC4-F197-A6FCA10B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F136D-9726-62C8-247E-57753C8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7400C-8B1B-C634-A0F9-3685CF5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25DEB-A569-3B03-39B8-1A5F0CCB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A9FEC-B222-2C2C-D752-3EE4CA92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0FD282-EDD4-F838-0CCF-11582DD15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F657B-D260-95E8-2A8E-5F3AF49B3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BB884-BB9D-D56C-97C1-D1EB787D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3882E-4508-F2FB-4C27-A351D35F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52AC0-5E5A-1015-6699-88E74BE1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5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05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368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8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A2AB-7EA8-C4A2-F6A8-20F09AEA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B7DF-34D9-9260-7F22-03AF00B0E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69F62-10B7-41C6-C8F5-E284A1B9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747A-45E6-B2A4-F95D-C23F2BD8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2C67B-97F0-5122-FFA2-4D9B6634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6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6FA6-62CE-B388-C21C-0DD5A42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FF04A-88E5-2841-9FBB-09D763DE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48BB2-71D6-8EFE-45E3-7C882442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9C97-89B1-AE4B-D73E-EA79D767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0097-A84F-5BE0-D708-A9FAD40D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0143-BC49-3344-F34C-5241FED8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BA8D9-6870-34AD-0D90-AF9A371A1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062A4-1688-AB2C-0F38-8CA7B452F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ADD76-5547-0708-89E6-B9FB5623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C55F-F242-8FC8-AE87-F77B61F6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596B3-151D-FE0A-9D02-6169EDFD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8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F085-8065-3187-8ECF-FCABDB90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E8F6-C7BD-36D8-A59D-6C4B58ED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6B833-F4FD-335E-82B1-A76E92D27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855A2-665C-D33B-4088-62AF84711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29AED-3A2E-3E92-0038-3D1E34949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54830-1A31-7E3C-B441-0A579C9C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75DAB-7ACB-92EC-5E7D-20485F20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1E0FC-1132-E0A3-543F-2D92A5EF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05DF-48D0-0349-EE34-BDA94101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317A1-9379-8A94-84EA-A2589E4C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2F1D7-10DA-36AD-09BD-7045E1EB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85C69-6A0C-63B7-D479-9D854F65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0AEDF-204D-150D-1919-E88382F7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1AFAE-96C0-204E-E106-1D2A9896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F4EBF-B1F4-91A9-8C09-6F5D20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EF54-1516-E1D5-DA21-71FF8A89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78A7D-2992-F98C-46F5-AA270112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61A0D-E66F-04AF-F4E1-4D877CC1E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A96C4-E93C-B86A-EB3D-0EE39CBF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FB71-F08F-00FD-C2E0-FEFFDD1C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AF53A-C3DD-288F-BE3D-542882CA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0167-43C8-D147-A8C9-E1CD65C3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14019-065C-56FB-4F67-CBA9A6D7A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B33A6-1253-E670-6241-84DA43D87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AF2BA-F0BE-7480-9D48-86448243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A928D-C1C6-574B-9BF9-1AD288C7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6E793-DD1F-532D-3D66-8D97486F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87949-D939-389C-83A9-4220AC5C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2168F-4D72-3FC1-7D09-9FF6FEF1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8962-B1BD-F1A8-D9EE-0F72D08E6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5B62F-D36E-4D2E-9C51-3DBF383065B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EAE64-4880-3DC0-3B54-2FDA01592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0B25-12EC-86C2-426C-0F0E85C2F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2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Election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Toolkit </a:t>
            </a:r>
          </a:p>
        </p:txBody>
      </p:sp>
      <p:pic>
        <p:nvPicPr>
          <p:cNvPr id="9" name="Content Placeholder 7" descr="A blue background with white text and red check mark&#10;&#10;Description automatically generated">
            <a:extLst>
              <a:ext uri="{FF2B5EF4-FFF2-40B4-BE49-F238E27FC236}">
                <a16:creationId xmlns:a16="http://schemas.microsoft.com/office/drawing/2014/main" id="{8496AE2D-AE88-66FD-9381-245CBD665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4430348" y="1529075"/>
            <a:ext cx="7369907" cy="41455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D76B855D-E9CC-4FF8-AD85-6CDC7B89A0DE}" type="slidenum">
              <a:rPr lang="en-US" sz="11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>
                <a:spcAft>
                  <a:spcPts val="600"/>
                </a:spcAft>
              </a:pPr>
              <a:t>1</a:t>
            </a:fld>
            <a:endParaRPr lang="en-US" sz="1100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BD7A55D-6D13-F714-C4C1-89369D8D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AB8C6747-14C7-2BFA-3967-2E05CB830065}"/>
              </a:ext>
            </a:extLst>
          </p:cNvPr>
          <p:cNvSpPr/>
          <p:nvPr/>
        </p:nvSpPr>
        <p:spPr>
          <a:xfrm>
            <a:off x="501805" y="1577340"/>
            <a:ext cx="5213195" cy="393192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9E6EB1-A8B0-9500-0196-72CF469B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06" y="2133734"/>
            <a:ext cx="2952285" cy="2560129"/>
          </a:xfrm>
          <a:noFill/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What we have for you to use: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Tip: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QR Codes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Generated free at Canva or Vistaprint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9A5CCEB-245B-A30C-D0FB-7414A1A0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938" y="643466"/>
            <a:ext cx="5568739" cy="556873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8E1D8-6B9C-CF89-59FE-53FA0A1D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89B9E40D-99DE-942F-4485-F4527B22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40BCC-6773-AD02-E325-0B81F594ED40}"/>
              </a:ext>
            </a:extLst>
          </p:cNvPr>
          <p:cNvSpPr txBox="1"/>
          <p:nvPr/>
        </p:nvSpPr>
        <p:spPr>
          <a:xfrm>
            <a:off x="289932" y="367990"/>
            <a:ext cx="231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Samples of </a:t>
            </a:r>
            <a:r>
              <a:rPr lang="en-US" dirty="0" err="1">
                <a:highlight>
                  <a:srgbClr val="C0C0C0"/>
                </a:highlight>
              </a:rPr>
              <a:t>Printables</a:t>
            </a:r>
            <a:r>
              <a:rPr lang="en-US" dirty="0">
                <a:highlight>
                  <a:srgbClr val="C0C0C0"/>
                </a:highlight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6184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text&#10;&#10;Description automatically generated">
            <a:extLst>
              <a:ext uri="{FF2B5EF4-FFF2-40B4-BE49-F238E27FC236}">
                <a16:creationId xmlns:a16="http://schemas.microsoft.com/office/drawing/2014/main" id="{CCDE1319-2C54-D6DB-7BE7-FD3FB0FF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91" y="643467"/>
            <a:ext cx="2543217" cy="2543217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CC9313F-1875-3C11-922D-190DC1DD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77" y="643467"/>
            <a:ext cx="2543217" cy="2543217"/>
          </a:xfrm>
          <a:prstGeom prst="rect">
            <a:avLst/>
          </a:prstGeom>
        </p:spPr>
      </p:pic>
      <p:pic>
        <p:nvPicPr>
          <p:cNvPr id="3" name="Picture 2" descr="A qr code and a sign&#10;&#10;Description automatically generated">
            <a:extLst>
              <a:ext uri="{FF2B5EF4-FFF2-40B4-BE49-F238E27FC236}">
                <a16:creationId xmlns:a16="http://schemas.microsoft.com/office/drawing/2014/main" id="{D6AE46F2-8A02-7006-BED2-B569F62D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68" y="3671316"/>
            <a:ext cx="2545862" cy="2545862"/>
          </a:xfrm>
          <a:prstGeom prst="rect">
            <a:avLst/>
          </a:prstGeom>
        </p:spPr>
      </p:pic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02579F45-BEB6-A087-2728-E3588A56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051" y="3671316"/>
            <a:ext cx="2553469" cy="255346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5AF2-54E5-87F5-BF10-3A6A88E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168FC160-9F9D-828A-4938-BAD058FDD587}"/>
              </a:ext>
            </a:extLst>
          </p:cNvPr>
          <p:cNvSpPr/>
          <p:nvPr/>
        </p:nvSpPr>
        <p:spPr>
          <a:xfrm>
            <a:off x="400050" y="1154430"/>
            <a:ext cx="1257300" cy="114300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97A55177-5333-7441-E23B-28CDAC1F74F0}"/>
              </a:ext>
            </a:extLst>
          </p:cNvPr>
          <p:cNvSpPr/>
          <p:nvPr/>
        </p:nvSpPr>
        <p:spPr>
          <a:xfrm>
            <a:off x="400050" y="4491990"/>
            <a:ext cx="1257300" cy="114300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175DAF58-BBE8-B93F-807D-C86DD1E7A4B6}"/>
              </a:ext>
            </a:extLst>
          </p:cNvPr>
          <p:cNvSpPr/>
          <p:nvPr/>
        </p:nvSpPr>
        <p:spPr>
          <a:xfrm>
            <a:off x="5566410" y="1154430"/>
            <a:ext cx="1257300" cy="114300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7E504A65-72E7-680B-FB50-81480BDF3171}"/>
              </a:ext>
            </a:extLst>
          </p:cNvPr>
          <p:cNvSpPr/>
          <p:nvPr/>
        </p:nvSpPr>
        <p:spPr>
          <a:xfrm>
            <a:off x="5566410" y="4491990"/>
            <a:ext cx="1257300" cy="121158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0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5610D6B4-F9BE-7570-D1A9-FDC0A01F9811}"/>
              </a:ext>
            </a:extLst>
          </p:cNvPr>
          <p:cNvSpPr/>
          <p:nvPr/>
        </p:nvSpPr>
        <p:spPr>
          <a:xfrm>
            <a:off x="914400" y="1628078"/>
            <a:ext cx="4014439" cy="3178098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F0862-6586-D890-E0ED-BEA3C875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55371"/>
            <a:ext cx="2628900" cy="2547257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Business card calendars: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Tip: Use a Word template to print by the page. Designed on Canva.</a:t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0EBD1C3F-A441-88F1-E7DD-3A883F1D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151" y="1628078"/>
            <a:ext cx="6222382" cy="35623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9DF65-4F91-00DA-62C4-7ADC6577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9CABD25-AA1F-6377-F98A-00D4FDBF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0A7A-22E5-BCCF-77BB-B073D7AD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27B381-1A08-9A3D-C244-7939B8E5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00" y="521157"/>
            <a:ext cx="3313901" cy="51272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D4B7535-0A79-9382-CF36-6F99A28F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698" y="521157"/>
            <a:ext cx="3313901" cy="5157098"/>
          </a:xfrm>
          <a:prstGeom prst="rect">
            <a:avLst/>
          </a:prstGeom>
        </p:spPr>
      </p:pic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AF4ABD6-3D0D-DDE4-D833-ED06AD520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81D13-68C6-3EC4-C80C-6CD6B27666A4}"/>
              </a:ext>
            </a:extLst>
          </p:cNvPr>
          <p:cNvSpPr txBox="1"/>
          <p:nvPr/>
        </p:nvSpPr>
        <p:spPr>
          <a:xfrm>
            <a:off x="8509877" y="2115305"/>
            <a:ext cx="36336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Tip: To save $money print </a:t>
            </a:r>
          </a:p>
          <a:p>
            <a:r>
              <a:rPr lang="en-US" sz="2400" dirty="0"/>
              <a:t>on pastel colored paper for </a:t>
            </a:r>
          </a:p>
          <a:p>
            <a:r>
              <a:rPr lang="en-US" sz="2400" dirty="0"/>
              <a:t>eye catching color without </a:t>
            </a:r>
          </a:p>
          <a:p>
            <a:r>
              <a:rPr lang="en-US" sz="2400" dirty="0"/>
              <a:t>The cost of custom copies.  </a:t>
            </a:r>
          </a:p>
          <a:p>
            <a:r>
              <a:rPr lang="en-US" sz="2400" dirty="0"/>
              <a:t>(2-sided, half sheets)</a:t>
            </a:r>
          </a:p>
        </p:txBody>
      </p:sp>
    </p:spTree>
    <p:extLst>
      <p:ext uri="{BB962C8B-B14F-4D97-AF65-F5344CB8AC3E}">
        <p14:creationId xmlns:p14="http://schemas.microsoft.com/office/powerpoint/2010/main" val="392612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apers with qr code on it&#10;&#10;Description automatically generated">
            <a:extLst>
              <a:ext uri="{FF2B5EF4-FFF2-40B4-BE49-F238E27FC236}">
                <a16:creationId xmlns:a16="http://schemas.microsoft.com/office/drawing/2014/main" id="{8B6101FE-9F51-5F8C-BA71-6EA54E048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02" y="1661532"/>
            <a:ext cx="7399450" cy="4872376"/>
          </a:xfrm>
          <a:prstGeom prst="rect">
            <a:avLst/>
          </a:prstGeom>
        </p:spPr>
      </p:pic>
      <p:pic>
        <p:nvPicPr>
          <p:cNvPr id="5" name="Content Placeholder 4" descr="A qr code on paper&#10;&#10;Description automatically generated">
            <a:extLst>
              <a:ext uri="{FF2B5EF4-FFF2-40B4-BE49-F238E27FC236}">
                <a16:creationId xmlns:a16="http://schemas.microsoft.com/office/drawing/2014/main" id="{A11CCAB0-7011-7D4C-AB6F-DEFB15B34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" y="34796"/>
            <a:ext cx="6061039" cy="405113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43691C-CBF6-F65D-D7CB-08C505673B60}"/>
              </a:ext>
            </a:extLst>
          </p:cNvPr>
          <p:cNvSpPr txBox="1"/>
          <p:nvPr/>
        </p:nvSpPr>
        <p:spPr>
          <a:xfrm>
            <a:off x="74827" y="4836107"/>
            <a:ext cx="4396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30 inch x 20 inch foam core board</a:t>
            </a:r>
          </a:p>
          <a:p>
            <a:r>
              <a:rPr lang="en-US" sz="2400" dirty="0"/>
              <a:t>8” x 11” printed QR codes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63BF2-59FD-BAFE-BFB2-EDC27B53949A}"/>
              </a:ext>
            </a:extLst>
          </p:cNvPr>
          <p:cNvSpPr txBox="1"/>
          <p:nvPr/>
        </p:nvSpPr>
        <p:spPr>
          <a:xfrm>
            <a:off x="6573756" y="724829"/>
            <a:ext cx="4823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Voter Education at a glance </a:t>
            </a:r>
          </a:p>
        </p:txBody>
      </p:sp>
    </p:spTree>
    <p:extLst>
      <p:ext uri="{BB962C8B-B14F-4D97-AF65-F5344CB8AC3E}">
        <p14:creationId xmlns:p14="http://schemas.microsoft.com/office/powerpoint/2010/main" val="271619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calendar with notes on it&#10;&#10;Description automatically generated">
            <a:extLst>
              <a:ext uri="{FF2B5EF4-FFF2-40B4-BE49-F238E27FC236}">
                <a16:creationId xmlns:a16="http://schemas.microsoft.com/office/drawing/2014/main" id="{5C71F67B-A254-02FE-A09A-A56ADEE53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5" y="1073551"/>
            <a:ext cx="8878870" cy="55095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F84C3C-28C6-1A6A-A244-E6A193569888}"/>
              </a:ext>
            </a:extLst>
          </p:cNvPr>
          <p:cNvSpPr txBox="1"/>
          <p:nvPr/>
        </p:nvSpPr>
        <p:spPr>
          <a:xfrm>
            <a:off x="3270095" y="75111"/>
            <a:ext cx="60941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30 inch x 20 inch foam core board</a:t>
            </a:r>
          </a:p>
          <a:p>
            <a:r>
              <a:rPr lang="en-US" sz="2400" dirty="0"/>
              <a:t>Desk top calendars with highlighted voting days</a:t>
            </a:r>
          </a:p>
          <a:p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A3545-9D60-FD04-596B-483518611BE0}"/>
              </a:ext>
            </a:extLst>
          </p:cNvPr>
          <p:cNvSpPr txBox="1"/>
          <p:nvPr/>
        </p:nvSpPr>
        <p:spPr>
          <a:xfrm>
            <a:off x="356839" y="75111"/>
            <a:ext cx="1846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gency FB" panose="020B0503020202020204" pitchFamily="34" charset="0"/>
              </a:rPr>
              <a:t>47 days</a:t>
            </a:r>
          </a:p>
        </p:txBody>
      </p:sp>
    </p:spTree>
    <p:extLst>
      <p:ext uri="{BB962C8B-B14F-4D97-AF65-F5344CB8AC3E}">
        <p14:creationId xmlns:p14="http://schemas.microsoft.com/office/powerpoint/2010/main" val="419584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E6F0-2B9C-142B-3774-360C05D6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793"/>
            <a:ext cx="10515600" cy="834161"/>
          </a:xfrm>
        </p:spPr>
        <p:txBody>
          <a:bodyPr/>
          <a:lstStyle/>
          <a:p>
            <a:r>
              <a:rPr lang="en-US" dirty="0"/>
              <a:t>Clear Outline of the new Early voting system. </a:t>
            </a:r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18300BF-EF4A-D3CC-8996-12E675FEF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10" y="1116063"/>
            <a:ext cx="8539625" cy="57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37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Republican Caucus Timeline – </a:t>
            </a:r>
            <a:br>
              <a:rPr lang="en-US" dirty="0"/>
            </a:br>
            <a:r>
              <a:rPr lang="en-US" sz="2200" dirty="0"/>
              <a:t>Possible recruitments and training for Early voter displays?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8220" y="2052538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06355-A3C6-4680-9456-99EB4CD4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936ACCCD-57B2-4076-D36F-7510F62FA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B72F454E-A779-B03F-E266-02CB97F10FCC}"/>
              </a:ext>
            </a:extLst>
          </p:cNvPr>
          <p:cNvSpPr/>
          <p:nvPr/>
        </p:nvSpPr>
        <p:spPr>
          <a:xfrm rot="16200000">
            <a:off x="633984" y="1308867"/>
            <a:ext cx="3629406" cy="4086093"/>
          </a:xfrm>
          <a:prstGeom prst="flowChartOffpage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9812B-13F7-87B0-8477-E149AFD8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time: Brought to you by a Federation of Republican 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Women local club. </a:t>
            </a:r>
          </a:p>
        </p:txBody>
      </p:sp>
      <p:pic>
        <p:nvPicPr>
          <p:cNvPr id="8" name="Content Placeholder 7" descr="Close-up of several hands stacked on top of each other&#10;&#10;Description automatically generated">
            <a:extLst>
              <a:ext uri="{FF2B5EF4-FFF2-40B4-BE49-F238E27FC236}">
                <a16:creationId xmlns:a16="http://schemas.microsoft.com/office/drawing/2014/main" id="{B9F5F44B-1AFA-2931-0595-E78442DAB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08867"/>
            <a:ext cx="6780700" cy="423793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1826C-E696-DCF5-D9F8-5865DC6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WomenAdvancingFreedom.org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867D7-3913-F23B-50E7-3D57A213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11/15/2023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5CCC9-F117-C5C3-19C0-3049B88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9BB7D-BE62-E81A-FF2E-B5E1DF98B19E}"/>
              </a:ext>
            </a:extLst>
          </p:cNvPr>
          <p:cNvSpPr txBox="1"/>
          <p:nvPr/>
        </p:nvSpPr>
        <p:spPr>
          <a:xfrm>
            <a:off x="6617401" y="844061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WomenAdvancingFreedom.org</a:t>
            </a:r>
          </a:p>
        </p:txBody>
      </p:sp>
    </p:spTree>
    <p:extLst>
      <p:ext uri="{BB962C8B-B14F-4D97-AF65-F5344CB8AC3E}">
        <p14:creationId xmlns:p14="http://schemas.microsoft.com/office/powerpoint/2010/main" val="267750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E230-DB4B-4E90-4B44-46328065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86" y="355600"/>
            <a:ext cx="10515600" cy="1325563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Toolkit for Voter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E010-80CB-AD1B-8B65-C284CEB4C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&amp; Where  </a:t>
            </a:r>
          </a:p>
        </p:txBody>
      </p:sp>
      <p:pic>
        <p:nvPicPr>
          <p:cNvPr id="14" name="Content Placeholder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52044D-8025-24CB-D983-AA4AD9481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863" y="2627174"/>
            <a:ext cx="2882475" cy="260125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9A49A-BD02-97DE-3A97-76556393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519994" cy="823912"/>
          </a:xfrm>
        </p:spPr>
        <p:txBody>
          <a:bodyPr/>
          <a:lstStyle/>
          <a:p>
            <a:r>
              <a:rPr lang="en-US" dirty="0"/>
              <a:t>What You Should Include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2F58E-AEB1-C685-2808-9C36FA4C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E300D4-B488-74D2-CF88-5F7E79C32A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799890" cy="823912"/>
          </a:xfrm>
        </p:spPr>
        <p:txBody>
          <a:bodyPr/>
          <a:lstStyle/>
          <a:p>
            <a:r>
              <a:rPr lang="en-US" dirty="0"/>
              <a:t>    Resources &amp; </a:t>
            </a:r>
            <a:r>
              <a:rPr lang="en-US" dirty="0" err="1"/>
              <a:t>Printables</a:t>
            </a:r>
            <a:endParaRPr lang="en-US" dirty="0"/>
          </a:p>
        </p:txBody>
      </p:sp>
      <p:pic>
        <p:nvPicPr>
          <p:cNvPr id="12" name="Content Placeholder 11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B112D7F6-3910-1695-5150-5E7C433A66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52938" y="3112691"/>
            <a:ext cx="3292475" cy="2469356"/>
          </a:xfrm>
          <a:prstGeom prst="rect">
            <a:avLst/>
          </a:prstGeom>
        </p:spPr>
      </p:pic>
      <p:pic>
        <p:nvPicPr>
          <p:cNvPr id="15" name="Content Placeholder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B9F49D-BDD8-F36E-470B-8F29E1E84F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729664" y="2610693"/>
            <a:ext cx="969673" cy="1500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6" name="Picture 15" descr="A close-up of a card&#10;&#10;Description automatically generated">
            <a:extLst>
              <a:ext uri="{FF2B5EF4-FFF2-40B4-BE49-F238E27FC236}">
                <a16:creationId xmlns:a16="http://schemas.microsoft.com/office/drawing/2014/main" id="{BE66CD13-60EC-10E0-7905-BBC73FA22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702" y="4382666"/>
            <a:ext cx="1084226" cy="620719"/>
          </a:xfrm>
          <a:prstGeom prst="rect">
            <a:avLst/>
          </a:prstGeom>
        </p:spPr>
      </p:pic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955247C-A94A-75F8-B5C9-F29831A17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432" y="3041505"/>
            <a:ext cx="1126894" cy="1126894"/>
          </a:xfrm>
          <a:prstGeom prst="rect">
            <a:avLst/>
          </a:prstGeom>
        </p:spPr>
      </p:pic>
      <p:pic>
        <p:nvPicPr>
          <p:cNvPr id="18" name="Picture 17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403EEA8B-DD68-3B3C-1E4A-C4ADCB7CE0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21" r="8052"/>
          <a:stretch/>
        </p:blipFill>
        <p:spPr>
          <a:xfrm>
            <a:off x="9710928" y="4347369"/>
            <a:ext cx="1764087" cy="175875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C9A1CF-F0C4-319A-A8B1-B547F30D5DA8}"/>
              </a:ext>
            </a:extLst>
          </p:cNvPr>
          <p:cNvCxnSpPr>
            <a:cxnSpLocks/>
          </p:cNvCxnSpPr>
          <p:nvPr/>
        </p:nvCxnSpPr>
        <p:spPr>
          <a:xfrm>
            <a:off x="3863070" y="1918911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8D93F7-68E4-3CC6-4385-94B784155EC0}"/>
              </a:ext>
            </a:extLst>
          </p:cNvPr>
          <p:cNvCxnSpPr>
            <a:cxnSpLocks/>
          </p:cNvCxnSpPr>
          <p:nvPr/>
        </p:nvCxnSpPr>
        <p:spPr>
          <a:xfrm>
            <a:off x="8153400" y="1918911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B50C8B58-1E66-F2CB-90AF-85BADFEAD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0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highlight>
                  <a:srgbClr val="C0C0C0"/>
                </a:highlight>
              </a:rPr>
              <a:t>Multiple opportunities to set up Early Voter Displays: </a:t>
            </a:r>
            <a:br>
              <a:rPr lang="en-US" dirty="0"/>
            </a:br>
            <a:r>
              <a:rPr lang="en-US" dirty="0"/>
              <a:t> </a:t>
            </a:r>
            <a:r>
              <a:rPr lang="en-US" sz="3200" dirty="0"/>
              <a:t>One-time events or recurring displays through the cycle.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8220" y="2185575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F683F0D-286D-F6E7-973B-5C4466150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940C7-9598-EF28-0549-8A6C34C745A4}"/>
              </a:ext>
            </a:extLst>
          </p:cNvPr>
          <p:cNvSpPr txBox="1"/>
          <p:nvPr/>
        </p:nvSpPr>
        <p:spPr>
          <a:xfrm>
            <a:off x="3983934" y="5785741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Amasis MT Pro" panose="02040504050005020304" pitchFamily="18" charset="0"/>
              </a:rPr>
              <a:t>47</a:t>
            </a:r>
            <a:r>
              <a:rPr lang="en-US" sz="3600" b="1" i="1" dirty="0">
                <a:latin typeface="Amasis MT Pro" panose="02040504050005020304" pitchFamily="18" charset="0"/>
              </a:rPr>
              <a:t> </a:t>
            </a:r>
            <a:r>
              <a:rPr lang="en-US" sz="2800" i="1" dirty="0">
                <a:latin typeface="Amasis MT Pro" panose="02040504050005020304" pitchFamily="18" charset="0"/>
              </a:rPr>
              <a:t>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1E731-641C-6703-48D5-7317E8CD20E9}"/>
              </a:ext>
            </a:extLst>
          </p:cNvPr>
          <p:cNvSpPr txBox="1"/>
          <p:nvPr/>
        </p:nvSpPr>
        <p:spPr>
          <a:xfrm>
            <a:off x="9443955" y="5767110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Amasis MT Pro" panose="02040504050005020304" pitchFamily="18" charset="0"/>
              </a:rPr>
              <a:t>47</a:t>
            </a:r>
            <a:r>
              <a:rPr lang="en-US" sz="3600" b="1" i="1" dirty="0">
                <a:latin typeface="Amasis MT Pro" panose="02040504050005020304" pitchFamily="18" charset="0"/>
              </a:rPr>
              <a:t> </a:t>
            </a:r>
            <a:r>
              <a:rPr lang="en-US" sz="2800" i="1" dirty="0">
                <a:latin typeface="Amasis MT Pro" panose="02040504050005020304" pitchFamily="18" charset="0"/>
              </a:rPr>
              <a:t>days</a:t>
            </a:r>
            <a:endParaRPr lang="en-US" sz="2800" b="1" i="1" dirty="0">
              <a:latin typeface="Amasis MT Pro" panose="020405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C28DF-23C4-00AF-3069-BAA31F8CFF1A}"/>
              </a:ext>
            </a:extLst>
          </p:cNvPr>
          <p:cNvSpPr txBox="1"/>
          <p:nvPr/>
        </p:nvSpPr>
        <p:spPr>
          <a:xfrm>
            <a:off x="6660992" y="5803965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Amasis MT Pro" panose="02040504050005020304" pitchFamily="18" charset="0"/>
              </a:rPr>
              <a:t>47</a:t>
            </a:r>
            <a:r>
              <a:rPr lang="en-US" sz="3600" b="1" i="1" dirty="0">
                <a:latin typeface="Amasis MT Pro" panose="02040504050005020304" pitchFamily="18" charset="0"/>
              </a:rPr>
              <a:t> </a:t>
            </a:r>
            <a:r>
              <a:rPr lang="en-US" sz="2800" i="1" dirty="0">
                <a:latin typeface="Amasis MT Pro" panose="02040504050005020304" pitchFamily="18" charset="0"/>
              </a:rPr>
              <a:t>days</a:t>
            </a:r>
            <a:endParaRPr lang="en-US" sz="2800" b="1" i="1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50" y="833399"/>
            <a:ext cx="6836726" cy="974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ea typeface="ADLaM Display" panose="02010000000000000000" pitchFamily="2" charset="0"/>
                <a:cs typeface="ADLaM Display" panose="02010000000000000000" pitchFamily="2" charset="0"/>
              </a:rPr>
              <a:t>In-Person Absentee Voting New Process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334" y="1854645"/>
            <a:ext cx="6778142" cy="4235631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4000" b="1" dirty="0"/>
              <a:t>Absentee Voting by </a:t>
            </a:r>
            <a:r>
              <a:rPr lang="en-US" sz="4000" b="1" dirty="0">
                <a:solidFill>
                  <a:srgbClr val="FF0000"/>
                </a:solidFill>
              </a:rPr>
              <a:t>Envelope</a:t>
            </a:r>
            <a:r>
              <a:rPr lang="en-US" sz="4000" b="1" dirty="0"/>
              <a:t> in-person – </a:t>
            </a:r>
            <a:r>
              <a:rPr lang="en-US" sz="3400" dirty="0"/>
              <a:t>at City Hall or County Voting Location.  They will help you fill it out right there and witness it. </a:t>
            </a:r>
          </a:p>
          <a:p>
            <a:pPr>
              <a:lnSpc>
                <a:spcPct val="90000"/>
              </a:lnSpc>
            </a:pPr>
            <a:r>
              <a:rPr lang="en-US" sz="3400" dirty="0"/>
              <a:t>46</a:t>
            </a:r>
            <a:r>
              <a:rPr lang="en-US" sz="2300" dirty="0"/>
              <a:t> days to </a:t>
            </a:r>
            <a:r>
              <a:rPr lang="en-US" sz="3400" dirty="0"/>
              <a:t>19</a:t>
            </a:r>
            <a:r>
              <a:rPr lang="en-US" sz="2300" dirty="0"/>
              <a:t> day before Election Day </a:t>
            </a:r>
          </a:p>
          <a:p>
            <a:pPr>
              <a:lnSpc>
                <a:spcPct val="90000"/>
              </a:lnSpc>
            </a:pPr>
            <a:endParaRPr lang="en-US" sz="23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4000" b="1" dirty="0"/>
              <a:t>Absentee Voting in-person by </a:t>
            </a:r>
            <a:r>
              <a:rPr lang="en-US" sz="4000" b="1" dirty="0">
                <a:solidFill>
                  <a:srgbClr val="FF0000"/>
                </a:solidFill>
              </a:rPr>
              <a:t>Tabulator</a:t>
            </a:r>
            <a:r>
              <a:rPr lang="en-US" sz="4000" b="1" dirty="0"/>
              <a:t> – </a:t>
            </a:r>
            <a:r>
              <a:rPr lang="en-US" sz="3400" dirty="0"/>
              <a:t>at City Hall or County Voting Location. It takes 5 min. </a:t>
            </a:r>
            <a:endParaRPr lang="en-US" sz="3400" b="1" dirty="0"/>
          </a:p>
          <a:p>
            <a:pPr>
              <a:lnSpc>
                <a:spcPct val="90000"/>
              </a:lnSpc>
            </a:pPr>
            <a:r>
              <a:rPr lang="en-US" sz="3400" dirty="0"/>
              <a:t>18 </a:t>
            </a:r>
            <a:r>
              <a:rPr lang="en-US" sz="2300" dirty="0"/>
              <a:t>day before Election Day</a:t>
            </a:r>
          </a:p>
          <a:p>
            <a:pPr>
              <a:lnSpc>
                <a:spcPct val="90000"/>
              </a:lnSpc>
            </a:pP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900" dirty="0"/>
              <a:t>Absentee Ballots can be submitted up to 8:00 PM on Election Day at County Voting Locations.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 close-up of several envelopes&#10;&#10;Description automatically generated">
            <a:extLst>
              <a:ext uri="{FF2B5EF4-FFF2-40B4-BE49-F238E27FC236}">
                <a16:creationId xmlns:a16="http://schemas.microsoft.com/office/drawing/2014/main" id="{D4F5B256-2135-8643-DF23-A522A6F5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476" y="964802"/>
            <a:ext cx="3712869" cy="2134899"/>
          </a:xfrm>
          <a:prstGeom prst="rect">
            <a:avLst/>
          </a:prstGeom>
        </p:spPr>
      </p:pic>
      <p:pic>
        <p:nvPicPr>
          <p:cNvPr id="20" name="Picture 19" descr="A hand putting a paper into a machine&#10;&#10;Description automatically generated">
            <a:extLst>
              <a:ext uri="{FF2B5EF4-FFF2-40B4-BE49-F238E27FC236}">
                <a16:creationId xmlns:a16="http://schemas.microsoft.com/office/drawing/2014/main" id="{D17D7F6D-9625-6F83-8E90-051C256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221" y="3558441"/>
            <a:ext cx="3371023" cy="22432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100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900AB3C-7E84-8C48-BFCC-84E4815B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15" y="715379"/>
            <a:ext cx="5440905" cy="1097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Voter Education Display: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A40A-0195-4B3A-81F2-8B76B68F974F}"/>
              </a:ext>
            </a:extLst>
          </p:cNvPr>
          <p:cNvSpPr>
            <a:spLocks/>
          </p:cNvSpPr>
          <p:nvPr/>
        </p:nvSpPr>
        <p:spPr>
          <a:xfrm>
            <a:off x="1798888" y="1908550"/>
            <a:ext cx="4210705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dirty="0">
                <a:highlight>
                  <a:srgbClr val="C0C0C0"/>
                </a:highlight>
              </a:rPr>
              <a:t>Targeted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/>
          </p:cNvSpPr>
          <p:nvPr/>
        </p:nvSpPr>
        <p:spPr>
          <a:xfrm>
            <a:off x="1798888" y="2717253"/>
            <a:ext cx="4210705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Conservative Church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Expo or Fair.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Farmer’s Market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Gun Shows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Homeschool Community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Christian Schools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school graduation events</a:t>
            </a: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D254-68A8-4D88-9653-D6F0238D59BD}"/>
              </a:ext>
            </a:extLst>
          </p:cNvPr>
          <p:cNvSpPr>
            <a:spLocks/>
          </p:cNvSpPr>
          <p:nvPr/>
        </p:nvSpPr>
        <p:spPr>
          <a:xfrm>
            <a:off x="6152153" y="1908550"/>
            <a:ext cx="4231442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Non- Partisan &amp; Ready</a:t>
            </a:r>
            <a:endParaRPr lang="en-US" sz="3200" dirty="0">
              <a:highlight>
                <a:srgbClr val="C0C0C0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5CD03-9B40-4AA4-B6AB-5B38436AB901}"/>
              </a:ext>
            </a:extLst>
          </p:cNvPr>
          <p:cNvSpPr>
            <a:spLocks/>
          </p:cNvSpPr>
          <p:nvPr/>
        </p:nvSpPr>
        <p:spPr>
          <a:xfrm>
            <a:off x="6130469" y="2662911"/>
            <a:ext cx="4231442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accepted at a church or other public event the goal is to present as non-partisan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Friendly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Welcoming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Informed about the process, willing to use resources to find info</a:t>
            </a:r>
            <a:r>
              <a:rPr lang="en-US" sz="2000" dirty="0"/>
              <a:t>rmation.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 savvy and paper savvy.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/>
          </p:cNvSpPr>
          <p:nvPr/>
        </p:nvSpPr>
        <p:spPr>
          <a:xfrm>
            <a:off x="8142810" y="5725271"/>
            <a:ext cx="2239489" cy="298080"/>
          </a:xfrm>
          <a:prstGeom prst="rect">
            <a:avLst/>
          </a:prstGeom>
        </p:spPr>
        <p:txBody>
          <a:bodyPr/>
          <a:lstStyle/>
          <a:p>
            <a:pPr algn="r" defTabSz="740664">
              <a:spcAft>
                <a:spcPts val="600"/>
              </a:spcAft>
              <a:defRPr/>
            </a:pPr>
            <a:fld id="{D76B855D-E9CC-4FF8-AD85-6CDC7B89A0DE}" type="slidenum">
              <a:rPr lang="en-US" sz="972" kern="1200">
                <a:solidFill>
                  <a:srgbClr val="555555"/>
                </a:solidFill>
                <a:latin typeface="Calibri" panose="020F0502020204030204"/>
                <a:ea typeface="+mn-ea"/>
                <a:cs typeface="+mn-cs"/>
              </a:rPr>
              <a:pPr algn="r" defTabSz="740664">
                <a:spcAft>
                  <a:spcPts val="600"/>
                </a:spcAft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F3FA6-B95F-18E6-4C10-E63830BC9DBA}"/>
              </a:ext>
            </a:extLst>
          </p:cNvPr>
          <p:cNvCxnSpPr>
            <a:cxnSpLocks/>
          </p:cNvCxnSpPr>
          <p:nvPr/>
        </p:nvCxnSpPr>
        <p:spPr>
          <a:xfrm>
            <a:off x="5760450" y="1908550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F80660CA-A857-44F9-2A9B-A8BD6384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0" y="6023351"/>
            <a:ext cx="1167852" cy="547950"/>
          </a:xfrm>
          <a:prstGeom prst="rect">
            <a:avLst/>
          </a:prstGeom>
        </p:spPr>
      </p:pic>
      <p:pic>
        <p:nvPicPr>
          <p:cNvPr id="12" name="Picture 11" descr="A check mark in a box&#10;&#10;Description automatically generated">
            <a:extLst>
              <a:ext uri="{FF2B5EF4-FFF2-40B4-BE49-F238E27FC236}">
                <a16:creationId xmlns:a16="http://schemas.microsoft.com/office/drawing/2014/main" id="{D5A7DB45-4687-C3FA-7FC0-CF7C650AA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04" y="177897"/>
            <a:ext cx="1803237" cy="16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What to include: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28E79-36F1-4487-B6B6-7A33F5C3C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QR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DDB48-166A-4E16-B9DF-C5C6570A1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788" y="2505075"/>
            <a:ext cx="3291840" cy="3684588"/>
          </a:xfrm>
        </p:spPr>
        <p:txBody>
          <a:bodyPr/>
          <a:lstStyle/>
          <a:p>
            <a:r>
              <a:rPr lang="en-US" sz="2000" dirty="0"/>
              <a:t>MNVOTES. org</a:t>
            </a:r>
          </a:p>
          <a:p>
            <a:r>
              <a:rPr lang="en-US" sz="2000" dirty="0"/>
              <a:t>What’s on my Ballot</a:t>
            </a:r>
          </a:p>
          <a:p>
            <a:r>
              <a:rPr lang="en-US" sz="2000" dirty="0"/>
              <a:t>Where is my Polling Place</a:t>
            </a:r>
          </a:p>
          <a:p>
            <a:r>
              <a:rPr lang="en-US" dirty="0"/>
              <a:t>Absentee Ballot Request</a:t>
            </a:r>
          </a:p>
          <a:p>
            <a:r>
              <a:rPr lang="en-US" sz="2000" dirty="0"/>
              <a:t>Register to Vote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C5B2A-12FB-43E3-8389-C0A5E65E6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Decor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09F06-9236-4635-AFB4-5E7D384A6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/>
              <a:t>Large QR displays</a:t>
            </a:r>
          </a:p>
          <a:p>
            <a:r>
              <a:rPr lang="en-US" sz="2000" dirty="0"/>
              <a:t>Table clothe that’s patriotic and eye catching</a:t>
            </a:r>
          </a:p>
          <a:p>
            <a:r>
              <a:rPr lang="en-US" dirty="0"/>
              <a:t>Banner – Voter info Here</a:t>
            </a:r>
          </a:p>
          <a:p>
            <a:r>
              <a:rPr lang="en-US" sz="2000" dirty="0"/>
              <a:t>Volunteers with smiles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D0387-7057-4207-9037-65B55A7B2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1302F8-9FA6-4CC4-AD07-E8137FCC99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Calendar display</a:t>
            </a:r>
          </a:p>
          <a:p>
            <a:r>
              <a:rPr lang="en-US" sz="2000" dirty="0" err="1"/>
              <a:t>WiFi</a:t>
            </a:r>
            <a:r>
              <a:rPr lang="en-US" sz="2000" dirty="0"/>
              <a:t> access</a:t>
            </a:r>
          </a:p>
          <a:p>
            <a:r>
              <a:rPr lang="en-US" sz="2000" dirty="0"/>
              <a:t>Laptops</a:t>
            </a:r>
          </a:p>
          <a:p>
            <a:r>
              <a:rPr lang="en-US" sz="2000" dirty="0"/>
              <a:t>Cellphones</a:t>
            </a:r>
          </a:p>
          <a:p>
            <a:r>
              <a:rPr lang="en-US" dirty="0"/>
              <a:t>Tabs open to SOS sites</a:t>
            </a:r>
          </a:p>
          <a:p>
            <a:r>
              <a:rPr lang="en-US" dirty="0"/>
              <a:t>Paper list of County Voting Locations</a:t>
            </a:r>
          </a:p>
          <a:p>
            <a:r>
              <a:rPr lang="en-US" dirty="0"/>
              <a:t>Flyers </a:t>
            </a:r>
          </a:p>
          <a:p>
            <a:r>
              <a:rPr lang="en-US" dirty="0"/>
              <a:t>Business cards</a:t>
            </a:r>
          </a:p>
          <a:p>
            <a:endParaRPr lang="en-US" dirty="0"/>
          </a:p>
        </p:txBody>
      </p:sp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C553280E-6744-226F-7154-146A12CF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92" y="4641971"/>
            <a:ext cx="1440708" cy="1440708"/>
          </a:xfrm>
          <a:prstGeom prst="rect">
            <a:avLst/>
          </a:prstGeom>
        </p:spPr>
      </p:pic>
      <p:pic>
        <p:nvPicPr>
          <p:cNvPr id="15" name="Picture 14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F1C401B4-C80E-AE3B-32AD-42521A74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32" y="4641971"/>
            <a:ext cx="2043380" cy="1330566"/>
          </a:xfrm>
          <a:prstGeom prst="rect">
            <a:avLst/>
          </a:prstGeom>
        </p:spPr>
      </p:pic>
      <p:pic>
        <p:nvPicPr>
          <p:cNvPr id="17" name="Picture 16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D2146AF1-4405-545B-FFD7-C308B9F67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163" y="365125"/>
            <a:ext cx="5302252" cy="13255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717557-03F0-83E0-4D16-1620A03547DD}"/>
              </a:ext>
            </a:extLst>
          </p:cNvPr>
          <p:cNvCxnSpPr>
            <a:cxnSpLocks/>
          </p:cNvCxnSpPr>
          <p:nvPr/>
        </p:nvCxnSpPr>
        <p:spPr>
          <a:xfrm>
            <a:off x="4131628" y="1850290"/>
            <a:ext cx="0" cy="4339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57FE5E-B948-3D79-2E78-13960030F8ED}"/>
              </a:ext>
            </a:extLst>
          </p:cNvPr>
          <p:cNvCxnSpPr>
            <a:cxnSpLocks/>
          </p:cNvCxnSpPr>
          <p:nvPr/>
        </p:nvCxnSpPr>
        <p:spPr>
          <a:xfrm>
            <a:off x="7863569" y="1850290"/>
            <a:ext cx="0" cy="4506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5FB8C6DF-A09A-CE6C-6BAB-EDB145946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20" y="6023351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CB640-B04F-0997-114D-555EACA4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5D54-7CB7-BD30-B177-32B0A277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9B7BE-59DD-0806-86CC-B0B13E84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5649B22-0A3A-AECB-A6C6-49576703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6076"/>
            <a:ext cx="10515600" cy="1325563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Banner ideas: </a:t>
            </a:r>
          </a:p>
        </p:txBody>
      </p:sp>
      <p:pic>
        <p:nvPicPr>
          <p:cNvPr id="12" name="Picture 11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B5719CF5-4211-9763-38D3-CDE24136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516" y="426076"/>
            <a:ext cx="5302252" cy="1325563"/>
          </a:xfrm>
          <a:prstGeom prst="rect">
            <a:avLst/>
          </a:prstGeom>
        </p:spPr>
      </p:pic>
      <p:graphicFrame>
        <p:nvGraphicFramePr>
          <p:cNvPr id="16" name="TextBox 13">
            <a:extLst>
              <a:ext uri="{FF2B5EF4-FFF2-40B4-BE49-F238E27FC236}">
                <a16:creationId xmlns:a16="http://schemas.microsoft.com/office/drawing/2014/main" id="{1D2F16AF-9057-A0D0-DA90-6ED9E5A0D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948982"/>
              </p:ext>
            </p:extLst>
          </p:nvPr>
        </p:nvGraphicFramePr>
        <p:xfrm>
          <a:off x="1431757" y="2106929"/>
          <a:ext cx="10130590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E2B039A-12E4-381F-F882-A55647707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74BEEB-CF2C-5044-494C-2CF4A355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>
                <a:highlight>
                  <a:srgbClr val="C0C0C0"/>
                </a:highlight>
              </a:rPr>
              <a:t>Printables</a:t>
            </a:r>
            <a:r>
              <a:rPr lang="en-US" sz="3400" dirty="0">
                <a:highlight>
                  <a:srgbClr val="C0C0C0"/>
                </a:highlight>
              </a:rPr>
              <a:t> Provided: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CA35E-9BC6-A42D-7C37-B40B1209C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493" y="2304288"/>
            <a:ext cx="4498848" cy="358444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QR codes on printable labeled page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Caucus Finder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Early Voting Locations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MNVotes.org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Polling place Finder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What’s on my Ballot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Polling place on Election day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Register to Vote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Election Titles to clip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47 Days to Vote key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2-sided flyer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Business card template to print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D993D-7F99-258B-FD26-FBD5F8F6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1952" y="6356350"/>
            <a:ext cx="30175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pic>
        <p:nvPicPr>
          <p:cNvPr id="17" name="Picture 16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B971D359-6492-841D-44F2-A1B5A8AE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3" r="802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8210A-2373-4D09-65A7-EC1DFA2E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8" name="Picture 1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357D5C6A-4295-7BF0-BBFA-44395F1D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284170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4E2D36-1A98-A423-40A8-043AB223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Checklist: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You’ll Need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85C4E-6327-851C-7945-9FA96B110AD4}"/>
              </a:ext>
            </a:extLst>
          </p:cNvPr>
          <p:cNvSpPr txBox="1"/>
          <p:nvPr/>
        </p:nvSpPr>
        <p:spPr>
          <a:xfrm>
            <a:off x="4835711" y="237506"/>
            <a:ext cx="6555347" cy="6342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LOCATION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Permission and dates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Table and chairs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Backdrop if possible (portable frame &amp; drape)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Tablecloth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Large Printed QR Codes on 8 x 11  </a:t>
            </a:r>
            <a:r>
              <a:rPr lang="en-US" sz="1400" dirty="0"/>
              <a:t>(Foam Core board x  2, Dollar store)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 	</a:t>
            </a:r>
            <a:r>
              <a:rPr lang="en-US" sz="1200" dirty="0"/>
              <a:t>Register to vote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What’s on my Ballot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Election Day Voting Location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Voting Locations – Early and Election Day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    	MNVOTES.org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Caucus Finder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Business cards with MNVOTES.org &amp; Election dates 2024 </a:t>
            </a:r>
            <a:r>
              <a:rPr lang="en-US" sz="1400" dirty="0"/>
              <a:t>(cardstock paper)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Flyers with Election Calendar </a:t>
            </a:r>
            <a:r>
              <a:rPr lang="en-US" sz="1400" dirty="0"/>
              <a:t>(colored paper)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Laptop </a:t>
            </a:r>
            <a:r>
              <a:rPr lang="en-US" sz="1400" b="1" dirty="0"/>
              <a:t>(power cord and outlet, </a:t>
            </a:r>
            <a:r>
              <a:rPr lang="en-US" sz="1400" b="1" dirty="0" err="1"/>
              <a:t>WiFi</a:t>
            </a:r>
            <a:r>
              <a:rPr lang="en-US" sz="1400" b="1" dirty="0"/>
              <a:t> access or hotspot)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   	</a:t>
            </a:r>
            <a:r>
              <a:rPr lang="en-US" sz="1200" dirty="0"/>
              <a:t>SOS website tabs 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   	</a:t>
            </a:r>
            <a:r>
              <a:rPr lang="en-US" sz="1200" i="1" dirty="0"/>
              <a:t>2024 Election Toolkit </a:t>
            </a:r>
            <a:r>
              <a:rPr lang="en-US" sz="1200" dirty="0"/>
              <a:t>PowerPoint open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Printed list of County Locations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Calendar Display </a:t>
            </a:r>
            <a:r>
              <a:rPr lang="en-US" sz="1400" dirty="0"/>
              <a:t>(Dollar store 2024 calendar &amp; highlighters, Foam Core x 3)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Banner or large Flag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2-sided tape is a must!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Volunteers </a:t>
            </a: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661C5250-5793-CCEC-9F3A-C85FAD2B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3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719</Words>
  <Application>Microsoft Office PowerPoint</Application>
  <PresentationFormat>Widescreen</PresentationFormat>
  <Paragraphs>165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Agency FB</vt:lpstr>
      <vt:lpstr>Amasis MT Pro</vt:lpstr>
      <vt:lpstr>Arial</vt:lpstr>
      <vt:lpstr>Calibri</vt:lpstr>
      <vt:lpstr>Calibri Light</vt:lpstr>
      <vt:lpstr>Office Theme</vt:lpstr>
      <vt:lpstr>2024  Election  Toolkit </vt:lpstr>
      <vt:lpstr>Toolkit for Voter Education</vt:lpstr>
      <vt:lpstr>Multiple opportunities to set up Early Voter Displays:   One-time events or recurring displays through the cycle.</vt:lpstr>
      <vt:lpstr>In-Person Absentee Voting New Process </vt:lpstr>
      <vt:lpstr>Voter Education Display:  </vt:lpstr>
      <vt:lpstr>What to include:  </vt:lpstr>
      <vt:lpstr>Banner ideas: </vt:lpstr>
      <vt:lpstr>Printables Provided:  </vt:lpstr>
      <vt:lpstr>Checklist:  What You’ll Need</vt:lpstr>
      <vt:lpstr>What we have for you to use: Tip: QR Codes Generated free at Canva or Vistaprint</vt:lpstr>
      <vt:lpstr>PowerPoint Presentation</vt:lpstr>
      <vt:lpstr>Business card calendars:  Tip: Use a Word template to print by the page. Designed on Canva. </vt:lpstr>
      <vt:lpstr>PowerPoint Presentation</vt:lpstr>
      <vt:lpstr>PowerPoint Presentation</vt:lpstr>
      <vt:lpstr>PowerPoint Presentation</vt:lpstr>
      <vt:lpstr>Clear Outline of the new Early voting system. </vt:lpstr>
      <vt:lpstr>Republican Caucus Timeline –  Possible recruitments and training for Early voter displays?</vt:lpstr>
      <vt:lpstr>Thank you for your time: Brought to you by a Federation of Republican Women local club.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 Election  Toolkit </dc:title>
  <dc:creator>Ann Boyd</dc:creator>
  <cp:lastModifiedBy>Ann Boyd</cp:lastModifiedBy>
  <cp:revision>5</cp:revision>
  <dcterms:created xsi:type="dcterms:W3CDTF">2023-11-18T20:43:07Z</dcterms:created>
  <dcterms:modified xsi:type="dcterms:W3CDTF">2023-11-27T23:58:30Z</dcterms:modified>
</cp:coreProperties>
</file>