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46" r:id="rId2"/>
    <p:sldId id="3863" r:id="rId3"/>
    <p:sldId id="3859" r:id="rId4"/>
    <p:sldId id="3827" r:id="rId5"/>
    <p:sldId id="3794" r:id="rId6"/>
    <p:sldId id="3832" r:id="rId7"/>
    <p:sldId id="3858" r:id="rId8"/>
    <p:sldId id="3860" r:id="rId9"/>
    <p:sldId id="3848" r:id="rId10"/>
    <p:sldId id="3845" r:id="rId11"/>
    <p:sldId id="3866" r:id="rId12"/>
    <p:sldId id="3849" r:id="rId13"/>
    <p:sldId id="3870" r:id="rId14"/>
    <p:sldId id="3871" r:id="rId15"/>
    <p:sldId id="3869" r:id="rId16"/>
    <p:sldId id="3868" r:id="rId17"/>
    <p:sldId id="386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B3066-540F-4606-ADEC-65EB1C3E9627}" type="doc">
      <dgm:prSet loTypeId="urn:microsoft.com/office/officeart/2016/7/layout/BasicLinearProcessNumbered#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8ACE8E-34F4-43E6-BB2E-1809B1CC58DC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1600" b="0" i="0" u="none" dirty="0"/>
            <a:t>          Precinct Caucuses</a:t>
          </a:r>
        </a:p>
        <a:p>
          <a:r>
            <a:rPr lang="en-US" sz="1600" b="0" i="0" u="none" dirty="0"/>
            <a:t>          BPOU Meetings</a:t>
          </a:r>
        </a:p>
        <a:p>
          <a:r>
            <a:rPr lang="en-US" sz="1600" b="0" i="0" u="none" dirty="0"/>
            <a:t>          Conventions</a:t>
          </a:r>
        </a:p>
        <a:p>
          <a:r>
            <a:rPr lang="en-US" sz="1600" dirty="0"/>
            <a:t>          Civic Organizations</a:t>
          </a:r>
        </a:p>
        <a:p>
          <a:r>
            <a:rPr lang="en-US" sz="1600" dirty="0"/>
            <a:t>          Churches   </a:t>
          </a:r>
        </a:p>
        <a:p>
          <a:r>
            <a:rPr lang="en-US" sz="1600" dirty="0"/>
            <a:t>          Fairs</a:t>
          </a:r>
        </a:p>
      </dgm:t>
    </dgm:pt>
    <dgm:pt modelId="{49F555B2-B165-4CB6-8578-DF4BCD791ABF}" type="parTrans" cxnId="{8327A44B-5326-4A8B-9B23-A3D3C09A16F3}">
      <dgm:prSet/>
      <dgm:spPr/>
      <dgm:t>
        <a:bodyPr/>
        <a:lstStyle/>
        <a:p>
          <a:endParaRPr lang="en-US"/>
        </a:p>
      </dgm:t>
    </dgm:pt>
    <dgm:pt modelId="{C54063C4-24CD-4834-9424-53756AE38C6B}" type="sibTrans" cxnId="{8327A44B-5326-4A8B-9B23-A3D3C09A16F3}">
      <dgm:prSet phldrT="1" phldr="0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/>
            <a:t>1</a:t>
          </a:r>
          <a:endParaRPr lang="en-US" dirty="0"/>
        </a:p>
      </dgm:t>
    </dgm:pt>
    <dgm:pt modelId="{1D096F01-AEA8-401D-8348-98E9A81F3CE0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algn="ctr"/>
          <a:r>
            <a:rPr lang="en-US" sz="2800" b="0" i="0" u="none" dirty="0"/>
            <a:t>August 11</a:t>
          </a:r>
        </a:p>
        <a:p>
          <a:pPr algn="ctr"/>
          <a:r>
            <a:rPr lang="en-US" sz="1800" b="0" i="0" u="none" dirty="0"/>
            <a:t>General Primary </a:t>
          </a:r>
        </a:p>
        <a:p>
          <a:pPr algn="ctr"/>
          <a:endParaRPr lang="en-US" sz="1800" b="0" i="0" u="none" dirty="0"/>
        </a:p>
        <a:p>
          <a:pPr algn="ctr"/>
          <a:r>
            <a:rPr lang="en-US" sz="1800" b="1" dirty="0"/>
            <a:t>June 26 – Aug. 11</a:t>
          </a:r>
        </a:p>
      </dgm:t>
    </dgm:pt>
    <dgm:pt modelId="{AB9DA1CE-0370-48BB-8362-3A4CBF7FFB29}" type="parTrans" cxnId="{FD2381C0-DA6F-4859-90D6-313730044E7C}">
      <dgm:prSet/>
      <dgm:spPr/>
      <dgm:t>
        <a:bodyPr/>
        <a:lstStyle/>
        <a:p>
          <a:endParaRPr lang="en-US"/>
        </a:p>
      </dgm:t>
    </dgm:pt>
    <dgm:pt modelId="{6088456C-4B73-4948-985C-DD954DEF44EF}" type="sibTrans" cxnId="{FD2381C0-DA6F-4859-90D6-313730044E7C}">
      <dgm:prSet phldrT="2" phldr="0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/>
            <a:t>2</a:t>
          </a:r>
          <a:endParaRPr lang="en-US" dirty="0"/>
        </a:p>
      </dgm:t>
    </dgm:pt>
    <dgm:pt modelId="{DE16CBB4-D3F4-44AD-8379-3A5D78B889D5}">
      <dgm:prSet custT="1"/>
      <dgm:spPr>
        <a:solidFill>
          <a:schemeClr val="accent5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pPr algn="ctr"/>
          <a:r>
            <a:rPr lang="en-US" sz="2800" b="0" i="0" u="none" dirty="0"/>
            <a:t>November 3</a:t>
          </a:r>
        </a:p>
        <a:p>
          <a:pPr algn="ctr"/>
          <a:r>
            <a:rPr lang="en-US" sz="1800" b="0" i="0" u="none" dirty="0"/>
            <a:t>General Election</a:t>
          </a:r>
        </a:p>
        <a:p>
          <a:pPr algn="ctr"/>
          <a:endParaRPr lang="en-US" sz="1800" b="0" i="0" u="none" dirty="0"/>
        </a:p>
        <a:p>
          <a:pPr algn="ctr"/>
          <a:r>
            <a:rPr lang="en-US" sz="1800" b="1" i="0" u="none" dirty="0"/>
            <a:t>Sep. 18 – Nov. 3 </a:t>
          </a:r>
          <a:endParaRPr lang="en-US" sz="1800" b="1" dirty="0"/>
        </a:p>
      </dgm:t>
    </dgm:pt>
    <dgm:pt modelId="{917142D8-7514-46BB-B61D-8633F0189C31}" type="parTrans" cxnId="{058D75E7-8E09-41CE-ADFC-EEAD1556353B}">
      <dgm:prSet/>
      <dgm:spPr/>
      <dgm:t>
        <a:bodyPr/>
        <a:lstStyle/>
        <a:p>
          <a:endParaRPr lang="en-US"/>
        </a:p>
      </dgm:t>
    </dgm:pt>
    <dgm:pt modelId="{C2728830-9A00-4764-A9F1-670DDF9E57B3}" type="sibTrans" cxnId="{058D75E7-8E09-41CE-ADFC-EEAD1556353B}">
      <dgm:prSet phldrT="3" phldr="0"/>
      <dgm:spPr>
        <a:solidFill>
          <a:schemeClr val="accent5"/>
        </a:solidFill>
        <a:ln>
          <a:noFill/>
        </a:ln>
      </dgm:spPr>
      <dgm:t>
        <a:bodyPr/>
        <a:lstStyle/>
        <a:p>
          <a:r>
            <a:rPr lang="en-US"/>
            <a:t>3</a:t>
          </a:r>
          <a:endParaRPr lang="en-US" dirty="0"/>
        </a:p>
      </dgm:t>
    </dgm:pt>
    <dgm:pt modelId="{869C0C7E-BD0C-4E5F-8D96-6B8EEC39B952}" type="pres">
      <dgm:prSet presAssocID="{0F5B3066-540F-4606-ADEC-65EB1C3E9627}" presName="Name0" presStyleCnt="0">
        <dgm:presLayoutVars>
          <dgm:animLvl val="lvl"/>
          <dgm:resizeHandles val="exact"/>
        </dgm:presLayoutVars>
      </dgm:prSet>
      <dgm:spPr/>
    </dgm:pt>
    <dgm:pt modelId="{A1C50682-E81A-4719-9746-6B052BFB6DD3}" type="pres">
      <dgm:prSet presAssocID="{198ACE8E-34F4-43E6-BB2E-1809B1CC58DC}" presName="compositeNode" presStyleCnt="0">
        <dgm:presLayoutVars>
          <dgm:bulletEnabled val="1"/>
        </dgm:presLayoutVars>
      </dgm:prSet>
      <dgm:spPr/>
    </dgm:pt>
    <dgm:pt modelId="{1896CBD6-4A99-4E4A-A270-A70AEFBAAF7E}" type="pres">
      <dgm:prSet presAssocID="{198ACE8E-34F4-43E6-BB2E-1809B1CC58DC}" presName="bgRect" presStyleLbl="bgAccFollowNode1" presStyleIdx="0" presStyleCnt="3"/>
      <dgm:spPr/>
    </dgm:pt>
    <dgm:pt modelId="{9C3A7F13-9585-42DF-AD32-B56F82B123C8}" type="pres">
      <dgm:prSet presAssocID="{C54063C4-24CD-4834-9424-53756AE38C6B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923B2301-552B-45D2-9EF0-53A10AA17FC6}" type="pres">
      <dgm:prSet presAssocID="{198ACE8E-34F4-43E6-BB2E-1809B1CC58DC}" presName="bottomLine" presStyleLbl="alignNode1" presStyleIdx="1" presStyleCnt="6">
        <dgm:presLayoutVars/>
      </dgm:prSet>
      <dgm:spPr>
        <a:ln>
          <a:solidFill>
            <a:schemeClr val="accent1"/>
          </a:solidFill>
        </a:ln>
      </dgm:spPr>
    </dgm:pt>
    <dgm:pt modelId="{1636F17A-F9E0-460B-890B-A46A6E583FD1}" type="pres">
      <dgm:prSet presAssocID="{198ACE8E-34F4-43E6-BB2E-1809B1CC58DC}" presName="nodeText" presStyleLbl="bgAccFollowNode1" presStyleIdx="0" presStyleCnt="3">
        <dgm:presLayoutVars>
          <dgm:bulletEnabled val="1"/>
        </dgm:presLayoutVars>
      </dgm:prSet>
      <dgm:spPr/>
    </dgm:pt>
    <dgm:pt modelId="{CE18CCA6-9206-4DD7-BE09-5291C62117AB}" type="pres">
      <dgm:prSet presAssocID="{C54063C4-24CD-4834-9424-53756AE38C6B}" presName="sibTrans" presStyleCnt="0"/>
      <dgm:spPr/>
    </dgm:pt>
    <dgm:pt modelId="{9ED209A7-CD15-4C32-9372-A0384698B942}" type="pres">
      <dgm:prSet presAssocID="{1D096F01-AEA8-401D-8348-98E9A81F3CE0}" presName="compositeNode" presStyleCnt="0">
        <dgm:presLayoutVars>
          <dgm:bulletEnabled val="1"/>
        </dgm:presLayoutVars>
      </dgm:prSet>
      <dgm:spPr/>
    </dgm:pt>
    <dgm:pt modelId="{B5DA272C-701A-4327-802B-15E4D04DF389}" type="pres">
      <dgm:prSet presAssocID="{1D096F01-AEA8-401D-8348-98E9A81F3CE0}" presName="bgRect" presStyleLbl="bgAccFollowNode1" presStyleIdx="1" presStyleCnt="3"/>
      <dgm:spPr/>
    </dgm:pt>
    <dgm:pt modelId="{4104A2F1-FB99-4C42-8067-46B8EEEC9610}" type="pres">
      <dgm:prSet presAssocID="{6088456C-4B73-4948-985C-DD954DEF44EF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2EB92C72-3528-4913-AFF6-FF0B4F338399}" type="pres">
      <dgm:prSet presAssocID="{1D096F01-AEA8-401D-8348-98E9A81F3CE0}" presName="bottomLine" presStyleLbl="alignNode1" presStyleIdx="3" presStyleCnt="6">
        <dgm:presLayoutVars/>
      </dgm:prSet>
      <dgm:spPr>
        <a:solidFill>
          <a:schemeClr val="accent4"/>
        </a:solidFill>
        <a:ln>
          <a:solidFill>
            <a:schemeClr val="accent4"/>
          </a:solidFill>
        </a:ln>
      </dgm:spPr>
    </dgm:pt>
    <dgm:pt modelId="{74E21D92-0946-4075-ABB7-F58F125D081F}" type="pres">
      <dgm:prSet presAssocID="{1D096F01-AEA8-401D-8348-98E9A81F3CE0}" presName="nodeText" presStyleLbl="bgAccFollowNode1" presStyleIdx="1" presStyleCnt="3">
        <dgm:presLayoutVars>
          <dgm:bulletEnabled val="1"/>
        </dgm:presLayoutVars>
      </dgm:prSet>
      <dgm:spPr/>
    </dgm:pt>
    <dgm:pt modelId="{E7F9CACB-FE98-4F37-853A-1B05B4BF4385}" type="pres">
      <dgm:prSet presAssocID="{6088456C-4B73-4948-985C-DD954DEF44EF}" presName="sibTrans" presStyleCnt="0"/>
      <dgm:spPr/>
    </dgm:pt>
    <dgm:pt modelId="{313C51D3-DB7E-4530-8AFA-F0AE0E26CE2D}" type="pres">
      <dgm:prSet presAssocID="{DE16CBB4-D3F4-44AD-8379-3A5D78B889D5}" presName="compositeNode" presStyleCnt="0">
        <dgm:presLayoutVars>
          <dgm:bulletEnabled val="1"/>
        </dgm:presLayoutVars>
      </dgm:prSet>
      <dgm:spPr/>
    </dgm:pt>
    <dgm:pt modelId="{549A837B-0FA3-4970-A9F9-3BD236350D3D}" type="pres">
      <dgm:prSet presAssocID="{DE16CBB4-D3F4-44AD-8379-3A5D78B889D5}" presName="bgRect" presStyleLbl="bgAccFollowNode1" presStyleIdx="2" presStyleCnt="3"/>
      <dgm:spPr/>
    </dgm:pt>
    <dgm:pt modelId="{AC6B335A-D8B4-46D8-93DE-B9EF1773F6AC}" type="pres">
      <dgm:prSet presAssocID="{C2728830-9A00-4764-A9F1-670DDF9E57B3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7B3E0A16-DB85-46CA-87D6-4D39F6DBFC52}" type="pres">
      <dgm:prSet presAssocID="{DE16CBB4-D3F4-44AD-8379-3A5D78B889D5}" presName="bottomLine" presStyleLbl="alignNode1" presStyleIdx="5" presStyleCnt="6">
        <dgm:presLayoutVars/>
      </dgm:prSet>
      <dgm:spPr>
        <a:ln>
          <a:solidFill>
            <a:schemeClr val="accent5"/>
          </a:solidFill>
        </a:ln>
      </dgm:spPr>
    </dgm:pt>
    <dgm:pt modelId="{B80B8360-3897-45DE-BD0A-F9CCC9BAC34F}" type="pres">
      <dgm:prSet presAssocID="{DE16CBB4-D3F4-44AD-8379-3A5D78B889D5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F47EB913-8831-49CC-ABE6-AB555FA6F993}" type="presOf" srcId="{6088456C-4B73-4948-985C-DD954DEF44EF}" destId="{4104A2F1-FB99-4C42-8067-46B8EEEC9610}" srcOrd="0" destOrd="0" presId="urn:microsoft.com/office/officeart/2016/7/layout/BasicLinearProcessNumbered#1"/>
    <dgm:cxn modelId="{EB7FE821-06C9-4CFA-BBFF-63BF8C7F1444}" type="presOf" srcId="{198ACE8E-34F4-43E6-BB2E-1809B1CC58DC}" destId="{1896CBD6-4A99-4E4A-A270-A70AEFBAAF7E}" srcOrd="0" destOrd="0" presId="urn:microsoft.com/office/officeart/2016/7/layout/BasicLinearProcessNumbered#1"/>
    <dgm:cxn modelId="{9B21BC25-6F2C-47C2-8285-8E9BB26D02F7}" type="presOf" srcId="{DE16CBB4-D3F4-44AD-8379-3A5D78B889D5}" destId="{B80B8360-3897-45DE-BD0A-F9CCC9BAC34F}" srcOrd="1" destOrd="0" presId="urn:microsoft.com/office/officeart/2016/7/layout/BasicLinearProcessNumbered#1"/>
    <dgm:cxn modelId="{A7465026-5EB9-4359-B2CA-62409A490278}" type="presOf" srcId="{0F5B3066-540F-4606-ADEC-65EB1C3E9627}" destId="{869C0C7E-BD0C-4E5F-8D96-6B8EEC39B952}" srcOrd="0" destOrd="0" presId="urn:microsoft.com/office/officeart/2016/7/layout/BasicLinearProcessNumbered#1"/>
    <dgm:cxn modelId="{619E3C68-1E17-487D-ABC8-EB727F4952A3}" type="presOf" srcId="{C54063C4-24CD-4834-9424-53756AE38C6B}" destId="{9C3A7F13-9585-42DF-AD32-B56F82B123C8}" srcOrd="0" destOrd="0" presId="urn:microsoft.com/office/officeart/2016/7/layout/BasicLinearProcessNumbered#1"/>
    <dgm:cxn modelId="{32F29D6B-8717-40AA-AB41-CDE85B6445F2}" type="presOf" srcId="{C2728830-9A00-4764-A9F1-670DDF9E57B3}" destId="{AC6B335A-D8B4-46D8-93DE-B9EF1773F6AC}" srcOrd="0" destOrd="0" presId="urn:microsoft.com/office/officeart/2016/7/layout/BasicLinearProcessNumbered#1"/>
    <dgm:cxn modelId="{8327A44B-5326-4A8B-9B23-A3D3C09A16F3}" srcId="{0F5B3066-540F-4606-ADEC-65EB1C3E9627}" destId="{198ACE8E-34F4-43E6-BB2E-1809B1CC58DC}" srcOrd="0" destOrd="0" parTransId="{49F555B2-B165-4CB6-8578-DF4BCD791ABF}" sibTransId="{C54063C4-24CD-4834-9424-53756AE38C6B}"/>
    <dgm:cxn modelId="{EF38696C-3284-4D81-8B6A-406B0A4B5478}" type="presOf" srcId="{DE16CBB4-D3F4-44AD-8379-3A5D78B889D5}" destId="{549A837B-0FA3-4970-A9F9-3BD236350D3D}" srcOrd="0" destOrd="0" presId="urn:microsoft.com/office/officeart/2016/7/layout/BasicLinearProcessNumbered#1"/>
    <dgm:cxn modelId="{AA103CB4-BE4E-4C3C-8A8A-83391F2FB47F}" type="presOf" srcId="{1D096F01-AEA8-401D-8348-98E9A81F3CE0}" destId="{B5DA272C-701A-4327-802B-15E4D04DF389}" srcOrd="0" destOrd="0" presId="urn:microsoft.com/office/officeart/2016/7/layout/BasicLinearProcessNumbered#1"/>
    <dgm:cxn modelId="{EC143BBE-149C-4B2B-96B6-7B3C8595B821}" type="presOf" srcId="{1D096F01-AEA8-401D-8348-98E9A81F3CE0}" destId="{74E21D92-0946-4075-ABB7-F58F125D081F}" srcOrd="1" destOrd="0" presId="urn:microsoft.com/office/officeart/2016/7/layout/BasicLinearProcessNumbered#1"/>
    <dgm:cxn modelId="{FD2381C0-DA6F-4859-90D6-313730044E7C}" srcId="{0F5B3066-540F-4606-ADEC-65EB1C3E9627}" destId="{1D096F01-AEA8-401D-8348-98E9A81F3CE0}" srcOrd="1" destOrd="0" parTransId="{AB9DA1CE-0370-48BB-8362-3A4CBF7FFB29}" sibTransId="{6088456C-4B73-4948-985C-DD954DEF44EF}"/>
    <dgm:cxn modelId="{8CB3EED4-728A-4D4F-ACB4-5DD629623D8A}" type="presOf" srcId="{198ACE8E-34F4-43E6-BB2E-1809B1CC58DC}" destId="{1636F17A-F9E0-460B-890B-A46A6E583FD1}" srcOrd="1" destOrd="0" presId="urn:microsoft.com/office/officeart/2016/7/layout/BasicLinearProcessNumbered#1"/>
    <dgm:cxn modelId="{058D75E7-8E09-41CE-ADFC-EEAD1556353B}" srcId="{0F5B3066-540F-4606-ADEC-65EB1C3E9627}" destId="{DE16CBB4-D3F4-44AD-8379-3A5D78B889D5}" srcOrd="2" destOrd="0" parTransId="{917142D8-7514-46BB-B61D-8633F0189C31}" sibTransId="{C2728830-9A00-4764-A9F1-670DDF9E57B3}"/>
    <dgm:cxn modelId="{6FD83AE8-DB7F-4EFE-8F0A-58735E6AEC64}" type="presParOf" srcId="{869C0C7E-BD0C-4E5F-8D96-6B8EEC39B952}" destId="{A1C50682-E81A-4719-9746-6B052BFB6DD3}" srcOrd="0" destOrd="0" presId="urn:microsoft.com/office/officeart/2016/7/layout/BasicLinearProcessNumbered#1"/>
    <dgm:cxn modelId="{AA17009A-379B-43BE-97BA-12B67036AD90}" type="presParOf" srcId="{A1C50682-E81A-4719-9746-6B052BFB6DD3}" destId="{1896CBD6-4A99-4E4A-A270-A70AEFBAAF7E}" srcOrd="0" destOrd="0" presId="urn:microsoft.com/office/officeart/2016/7/layout/BasicLinearProcessNumbered#1"/>
    <dgm:cxn modelId="{6D85C09F-1D0A-406F-9396-06638BA4FD92}" type="presParOf" srcId="{A1C50682-E81A-4719-9746-6B052BFB6DD3}" destId="{9C3A7F13-9585-42DF-AD32-B56F82B123C8}" srcOrd="1" destOrd="0" presId="urn:microsoft.com/office/officeart/2016/7/layout/BasicLinearProcessNumbered#1"/>
    <dgm:cxn modelId="{794669B6-74B7-439A-8EE2-238314813197}" type="presParOf" srcId="{A1C50682-E81A-4719-9746-6B052BFB6DD3}" destId="{923B2301-552B-45D2-9EF0-53A10AA17FC6}" srcOrd="2" destOrd="0" presId="urn:microsoft.com/office/officeart/2016/7/layout/BasicLinearProcessNumbered#1"/>
    <dgm:cxn modelId="{23ECCBA1-941D-4643-9618-18F560A80DAB}" type="presParOf" srcId="{A1C50682-E81A-4719-9746-6B052BFB6DD3}" destId="{1636F17A-F9E0-460B-890B-A46A6E583FD1}" srcOrd="3" destOrd="0" presId="urn:microsoft.com/office/officeart/2016/7/layout/BasicLinearProcessNumbered#1"/>
    <dgm:cxn modelId="{84426433-1E67-4D55-9D10-3C4CF150BF28}" type="presParOf" srcId="{869C0C7E-BD0C-4E5F-8D96-6B8EEC39B952}" destId="{CE18CCA6-9206-4DD7-BE09-5291C62117AB}" srcOrd="1" destOrd="0" presId="urn:microsoft.com/office/officeart/2016/7/layout/BasicLinearProcessNumbered#1"/>
    <dgm:cxn modelId="{C047657C-4647-4043-950A-E8F7F675767E}" type="presParOf" srcId="{869C0C7E-BD0C-4E5F-8D96-6B8EEC39B952}" destId="{9ED209A7-CD15-4C32-9372-A0384698B942}" srcOrd="2" destOrd="0" presId="urn:microsoft.com/office/officeart/2016/7/layout/BasicLinearProcessNumbered#1"/>
    <dgm:cxn modelId="{0F5F3613-D3F0-4FA7-ACBA-C61DDC0B6FCC}" type="presParOf" srcId="{9ED209A7-CD15-4C32-9372-A0384698B942}" destId="{B5DA272C-701A-4327-802B-15E4D04DF389}" srcOrd="0" destOrd="0" presId="urn:microsoft.com/office/officeart/2016/7/layout/BasicLinearProcessNumbered#1"/>
    <dgm:cxn modelId="{AB7A54D4-8E23-4583-8E98-345042A04591}" type="presParOf" srcId="{9ED209A7-CD15-4C32-9372-A0384698B942}" destId="{4104A2F1-FB99-4C42-8067-46B8EEEC9610}" srcOrd="1" destOrd="0" presId="urn:microsoft.com/office/officeart/2016/7/layout/BasicLinearProcessNumbered#1"/>
    <dgm:cxn modelId="{06C75B26-0F3E-41ED-839F-4D64199F4461}" type="presParOf" srcId="{9ED209A7-CD15-4C32-9372-A0384698B942}" destId="{2EB92C72-3528-4913-AFF6-FF0B4F338399}" srcOrd="2" destOrd="0" presId="urn:microsoft.com/office/officeart/2016/7/layout/BasicLinearProcessNumbered#1"/>
    <dgm:cxn modelId="{AAB9864E-92C0-4EA3-9F0E-6EB52D100EBE}" type="presParOf" srcId="{9ED209A7-CD15-4C32-9372-A0384698B942}" destId="{74E21D92-0946-4075-ABB7-F58F125D081F}" srcOrd="3" destOrd="0" presId="urn:microsoft.com/office/officeart/2016/7/layout/BasicLinearProcessNumbered#1"/>
    <dgm:cxn modelId="{13ED127B-27D7-4A94-8FC0-60DF0BA87D27}" type="presParOf" srcId="{869C0C7E-BD0C-4E5F-8D96-6B8EEC39B952}" destId="{E7F9CACB-FE98-4F37-853A-1B05B4BF4385}" srcOrd="3" destOrd="0" presId="urn:microsoft.com/office/officeart/2016/7/layout/BasicLinearProcessNumbered#1"/>
    <dgm:cxn modelId="{4B61CEE5-C2BB-4897-9CE0-A1A15D162F44}" type="presParOf" srcId="{869C0C7E-BD0C-4E5F-8D96-6B8EEC39B952}" destId="{313C51D3-DB7E-4530-8AFA-F0AE0E26CE2D}" srcOrd="4" destOrd="0" presId="urn:microsoft.com/office/officeart/2016/7/layout/BasicLinearProcessNumbered#1"/>
    <dgm:cxn modelId="{9B85DE27-B7E4-402F-BE27-E3C3985E9A79}" type="presParOf" srcId="{313C51D3-DB7E-4530-8AFA-F0AE0E26CE2D}" destId="{549A837B-0FA3-4970-A9F9-3BD236350D3D}" srcOrd="0" destOrd="0" presId="urn:microsoft.com/office/officeart/2016/7/layout/BasicLinearProcessNumbered#1"/>
    <dgm:cxn modelId="{9D5D9389-D124-429A-8F96-49696F6F4EF9}" type="presParOf" srcId="{313C51D3-DB7E-4530-8AFA-F0AE0E26CE2D}" destId="{AC6B335A-D8B4-46D8-93DE-B9EF1773F6AC}" srcOrd="1" destOrd="0" presId="urn:microsoft.com/office/officeart/2016/7/layout/BasicLinearProcessNumbered#1"/>
    <dgm:cxn modelId="{AEF2A504-6850-4ED8-81A9-8B6F7FF43DCD}" type="presParOf" srcId="{313C51D3-DB7E-4530-8AFA-F0AE0E26CE2D}" destId="{7B3E0A16-DB85-46CA-87D6-4D39F6DBFC52}" srcOrd="2" destOrd="0" presId="urn:microsoft.com/office/officeart/2016/7/layout/BasicLinearProcessNumbered#1"/>
    <dgm:cxn modelId="{25F27692-3F46-46F7-BF34-29BD99560D08}" type="presParOf" srcId="{313C51D3-DB7E-4530-8AFA-F0AE0E26CE2D}" destId="{B80B8360-3897-45DE-BD0A-F9CCC9BAC34F}" srcOrd="3" destOrd="0" presId="urn:microsoft.com/office/officeart/2016/7/layout/BasicLinearProcessNumbered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B74D3E-0599-483A-8EC8-4398186F7E6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E20C0-DDBD-462D-98C0-59C598BE4F7A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47 days!!</a:t>
          </a:r>
        </a:p>
      </dgm:t>
    </dgm:pt>
    <dgm:pt modelId="{D7FCD85F-1D82-4025-80DD-C534D41A3582}" type="parTrans" cxnId="{D0746895-E718-4DB8-BDC7-29C6C66C6DA3}">
      <dgm:prSet/>
      <dgm:spPr/>
      <dgm:t>
        <a:bodyPr/>
        <a:lstStyle/>
        <a:p>
          <a:endParaRPr lang="en-US"/>
        </a:p>
      </dgm:t>
    </dgm:pt>
    <dgm:pt modelId="{E2835765-E29B-45BA-9892-77A8746C4AB6}" type="sibTrans" cxnId="{D0746895-E718-4DB8-BDC7-29C6C66C6DA3}">
      <dgm:prSet/>
      <dgm:spPr/>
      <dgm:t>
        <a:bodyPr/>
        <a:lstStyle/>
        <a:p>
          <a:endParaRPr lang="en-US"/>
        </a:p>
      </dgm:t>
    </dgm:pt>
    <dgm:pt modelId="{4C7A9675-5779-4DBB-A2DC-C9BA3CF314AF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/>
            <a:t>Early Voting</a:t>
          </a:r>
        </a:p>
      </dgm:t>
    </dgm:pt>
    <dgm:pt modelId="{61FA8CDD-0D52-4379-BB2E-8418F4158C6C}" type="parTrans" cxnId="{B085728A-E0A3-497B-9E34-FEFEEC319DB9}">
      <dgm:prSet/>
      <dgm:spPr/>
      <dgm:t>
        <a:bodyPr/>
        <a:lstStyle/>
        <a:p>
          <a:endParaRPr lang="en-US"/>
        </a:p>
      </dgm:t>
    </dgm:pt>
    <dgm:pt modelId="{6F5C39E0-E59B-4547-98ED-A9B0502C0505}" type="sibTrans" cxnId="{B085728A-E0A3-497B-9E34-FEFEEC319DB9}">
      <dgm:prSet/>
      <dgm:spPr/>
      <dgm:t>
        <a:bodyPr/>
        <a:lstStyle/>
        <a:p>
          <a:endParaRPr lang="en-US"/>
        </a:p>
      </dgm:t>
    </dgm:pt>
    <dgm:pt modelId="{85AEE4C6-F032-44ED-A514-622AED659241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New Voting Rules</a:t>
          </a:r>
        </a:p>
      </dgm:t>
    </dgm:pt>
    <dgm:pt modelId="{A06D8BFC-6221-408B-B0AA-EA3C7184F514}" type="parTrans" cxnId="{2B9582FE-298E-42C8-A6D0-10C238EA4551}">
      <dgm:prSet/>
      <dgm:spPr/>
      <dgm:t>
        <a:bodyPr/>
        <a:lstStyle/>
        <a:p>
          <a:endParaRPr lang="en-US"/>
        </a:p>
      </dgm:t>
    </dgm:pt>
    <dgm:pt modelId="{D58FB1D9-AB91-400A-8274-15441F60B2BA}" type="sibTrans" cxnId="{2B9582FE-298E-42C8-A6D0-10C238EA4551}">
      <dgm:prSet/>
      <dgm:spPr/>
      <dgm:t>
        <a:bodyPr/>
        <a:lstStyle/>
        <a:p>
          <a:endParaRPr lang="en-US"/>
        </a:p>
      </dgm:t>
    </dgm:pt>
    <dgm:pt modelId="{D444FFB3-6E83-4DE0-9787-A0EADEF00802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/>
            <a:t>New Voting Window</a:t>
          </a:r>
        </a:p>
      </dgm:t>
    </dgm:pt>
    <dgm:pt modelId="{63D65CDC-DFA5-4DCE-AC1F-2AF427FDA803}" type="parTrans" cxnId="{B84FB022-41D4-4324-9C63-048760DFC0D6}">
      <dgm:prSet/>
      <dgm:spPr/>
      <dgm:t>
        <a:bodyPr/>
        <a:lstStyle/>
        <a:p>
          <a:endParaRPr lang="en-US"/>
        </a:p>
      </dgm:t>
    </dgm:pt>
    <dgm:pt modelId="{543D132F-9CDC-47F8-AB73-ED0548360F79}" type="sibTrans" cxnId="{B84FB022-41D4-4324-9C63-048760DFC0D6}">
      <dgm:prSet/>
      <dgm:spPr/>
      <dgm:t>
        <a:bodyPr/>
        <a:lstStyle/>
        <a:p>
          <a:endParaRPr lang="en-US"/>
        </a:p>
      </dgm:t>
    </dgm:pt>
    <dgm:pt modelId="{0BC7092E-7E32-43CD-9518-2745949BCCFE}">
      <dgm:prSet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n-US"/>
            <a:t>More Ways to Vote </a:t>
          </a:r>
        </a:p>
      </dgm:t>
    </dgm:pt>
    <dgm:pt modelId="{F271D881-9514-4EDC-B28B-98598DB03B88}" type="parTrans" cxnId="{CD3ECB32-3285-474F-8E80-A4DB678E4E3E}">
      <dgm:prSet/>
      <dgm:spPr/>
      <dgm:t>
        <a:bodyPr/>
        <a:lstStyle/>
        <a:p>
          <a:endParaRPr lang="en-US"/>
        </a:p>
      </dgm:t>
    </dgm:pt>
    <dgm:pt modelId="{CBFE7C97-D836-438A-88CA-4E2B1642052B}" type="sibTrans" cxnId="{CD3ECB32-3285-474F-8E80-A4DB678E4E3E}">
      <dgm:prSet/>
      <dgm:spPr/>
      <dgm:t>
        <a:bodyPr/>
        <a:lstStyle/>
        <a:p>
          <a:endParaRPr lang="en-US"/>
        </a:p>
      </dgm:t>
    </dgm:pt>
    <dgm:pt modelId="{6EF37F13-DE6F-43FC-8CCF-16B5F641CF1B}" type="pres">
      <dgm:prSet presAssocID="{48B74D3E-0599-483A-8EC8-4398186F7E6B}" presName="linear" presStyleCnt="0">
        <dgm:presLayoutVars>
          <dgm:animLvl val="lvl"/>
          <dgm:resizeHandles val="exact"/>
        </dgm:presLayoutVars>
      </dgm:prSet>
      <dgm:spPr/>
    </dgm:pt>
    <dgm:pt modelId="{48010BBD-6553-40CE-8835-0449773D3310}" type="pres">
      <dgm:prSet presAssocID="{46CE20C0-DDBD-462D-98C0-59C598BE4F7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021D84C-1AF8-43BB-BCD0-9A6F716370A2}" type="pres">
      <dgm:prSet presAssocID="{E2835765-E29B-45BA-9892-77A8746C4AB6}" presName="spacer" presStyleCnt="0"/>
      <dgm:spPr/>
    </dgm:pt>
    <dgm:pt modelId="{2BABB030-B8A4-4B92-88AF-2077D6BF7F7D}" type="pres">
      <dgm:prSet presAssocID="{4C7A9675-5779-4DBB-A2DC-C9BA3CF314A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98DF0E-332F-40B5-8CB5-9C2458FE78BF}" type="pres">
      <dgm:prSet presAssocID="{6F5C39E0-E59B-4547-98ED-A9B0502C0505}" presName="spacer" presStyleCnt="0"/>
      <dgm:spPr/>
    </dgm:pt>
    <dgm:pt modelId="{24C74457-D5A5-47BC-BAD7-983AE619F332}" type="pres">
      <dgm:prSet presAssocID="{85AEE4C6-F032-44ED-A514-622AED65924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57ECB1A-6C4D-4361-8579-6A0C64DAFD4E}" type="pres">
      <dgm:prSet presAssocID="{D58FB1D9-AB91-400A-8274-15441F60B2BA}" presName="spacer" presStyleCnt="0"/>
      <dgm:spPr/>
    </dgm:pt>
    <dgm:pt modelId="{08AF7A6C-8C06-434B-A0B0-BB4E81348704}" type="pres">
      <dgm:prSet presAssocID="{D444FFB3-6E83-4DE0-9787-A0EADEF0080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5360C76-BD84-4E3A-831B-AD200CB4D957}" type="pres">
      <dgm:prSet presAssocID="{543D132F-9CDC-47F8-AB73-ED0548360F79}" presName="spacer" presStyleCnt="0"/>
      <dgm:spPr/>
    </dgm:pt>
    <dgm:pt modelId="{A0B9C431-D0AC-432C-8BBF-29D820132D87}" type="pres">
      <dgm:prSet presAssocID="{0BC7092E-7E32-43CD-9518-2745949BCCF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84FB022-41D4-4324-9C63-048760DFC0D6}" srcId="{48B74D3E-0599-483A-8EC8-4398186F7E6B}" destId="{D444FFB3-6E83-4DE0-9787-A0EADEF00802}" srcOrd="3" destOrd="0" parTransId="{63D65CDC-DFA5-4DCE-AC1F-2AF427FDA803}" sibTransId="{543D132F-9CDC-47F8-AB73-ED0548360F79}"/>
    <dgm:cxn modelId="{9BADF22B-2704-4CAB-BB9C-8C20F7BFC2B4}" type="presOf" srcId="{D444FFB3-6E83-4DE0-9787-A0EADEF00802}" destId="{08AF7A6C-8C06-434B-A0B0-BB4E81348704}" srcOrd="0" destOrd="0" presId="urn:microsoft.com/office/officeart/2005/8/layout/vList2"/>
    <dgm:cxn modelId="{CD3ECB32-3285-474F-8E80-A4DB678E4E3E}" srcId="{48B74D3E-0599-483A-8EC8-4398186F7E6B}" destId="{0BC7092E-7E32-43CD-9518-2745949BCCFE}" srcOrd="4" destOrd="0" parTransId="{F271D881-9514-4EDC-B28B-98598DB03B88}" sibTransId="{CBFE7C97-D836-438A-88CA-4E2B1642052B}"/>
    <dgm:cxn modelId="{28402638-1BD9-417A-86C7-CDD6F782AD63}" type="presOf" srcId="{4C7A9675-5779-4DBB-A2DC-C9BA3CF314AF}" destId="{2BABB030-B8A4-4B92-88AF-2077D6BF7F7D}" srcOrd="0" destOrd="0" presId="urn:microsoft.com/office/officeart/2005/8/layout/vList2"/>
    <dgm:cxn modelId="{DD44D545-52F9-4C64-B0A7-2F04D592D889}" type="presOf" srcId="{46CE20C0-DDBD-462D-98C0-59C598BE4F7A}" destId="{48010BBD-6553-40CE-8835-0449773D3310}" srcOrd="0" destOrd="0" presId="urn:microsoft.com/office/officeart/2005/8/layout/vList2"/>
    <dgm:cxn modelId="{6AE34A88-0E48-4341-9988-7190EE99C241}" type="presOf" srcId="{85AEE4C6-F032-44ED-A514-622AED659241}" destId="{24C74457-D5A5-47BC-BAD7-983AE619F332}" srcOrd="0" destOrd="0" presId="urn:microsoft.com/office/officeart/2005/8/layout/vList2"/>
    <dgm:cxn modelId="{B085728A-E0A3-497B-9E34-FEFEEC319DB9}" srcId="{48B74D3E-0599-483A-8EC8-4398186F7E6B}" destId="{4C7A9675-5779-4DBB-A2DC-C9BA3CF314AF}" srcOrd="1" destOrd="0" parTransId="{61FA8CDD-0D52-4379-BB2E-8418F4158C6C}" sibTransId="{6F5C39E0-E59B-4547-98ED-A9B0502C0505}"/>
    <dgm:cxn modelId="{D0746895-E718-4DB8-BDC7-29C6C66C6DA3}" srcId="{48B74D3E-0599-483A-8EC8-4398186F7E6B}" destId="{46CE20C0-DDBD-462D-98C0-59C598BE4F7A}" srcOrd="0" destOrd="0" parTransId="{D7FCD85F-1D82-4025-80DD-C534D41A3582}" sibTransId="{E2835765-E29B-45BA-9892-77A8746C4AB6}"/>
    <dgm:cxn modelId="{EE728CD3-8332-4CF8-A209-BDC17D8C803D}" type="presOf" srcId="{48B74D3E-0599-483A-8EC8-4398186F7E6B}" destId="{6EF37F13-DE6F-43FC-8CCF-16B5F641CF1B}" srcOrd="0" destOrd="0" presId="urn:microsoft.com/office/officeart/2005/8/layout/vList2"/>
    <dgm:cxn modelId="{7B4889F0-2B3C-4551-AEC9-E7BA340F967E}" type="presOf" srcId="{0BC7092E-7E32-43CD-9518-2745949BCCFE}" destId="{A0B9C431-D0AC-432C-8BBF-29D820132D87}" srcOrd="0" destOrd="0" presId="urn:microsoft.com/office/officeart/2005/8/layout/vList2"/>
    <dgm:cxn modelId="{2B9582FE-298E-42C8-A6D0-10C238EA4551}" srcId="{48B74D3E-0599-483A-8EC8-4398186F7E6B}" destId="{85AEE4C6-F032-44ED-A514-622AED659241}" srcOrd="2" destOrd="0" parTransId="{A06D8BFC-6221-408B-B0AA-EA3C7184F514}" sibTransId="{D58FB1D9-AB91-400A-8274-15441F60B2BA}"/>
    <dgm:cxn modelId="{1F769A5B-EB1B-460F-86CC-275853615C6D}" type="presParOf" srcId="{6EF37F13-DE6F-43FC-8CCF-16B5F641CF1B}" destId="{48010BBD-6553-40CE-8835-0449773D3310}" srcOrd="0" destOrd="0" presId="urn:microsoft.com/office/officeart/2005/8/layout/vList2"/>
    <dgm:cxn modelId="{F6D80CE9-987D-4173-868B-6138133468F6}" type="presParOf" srcId="{6EF37F13-DE6F-43FC-8CCF-16B5F641CF1B}" destId="{5021D84C-1AF8-43BB-BCD0-9A6F716370A2}" srcOrd="1" destOrd="0" presId="urn:microsoft.com/office/officeart/2005/8/layout/vList2"/>
    <dgm:cxn modelId="{A26D3E9E-1B59-4BDA-9C41-FA2F4884F797}" type="presParOf" srcId="{6EF37F13-DE6F-43FC-8CCF-16B5F641CF1B}" destId="{2BABB030-B8A4-4B92-88AF-2077D6BF7F7D}" srcOrd="2" destOrd="0" presId="urn:microsoft.com/office/officeart/2005/8/layout/vList2"/>
    <dgm:cxn modelId="{A7DBFED5-C67B-4751-BDC8-3D73ABFB6917}" type="presParOf" srcId="{6EF37F13-DE6F-43FC-8CCF-16B5F641CF1B}" destId="{FF98DF0E-332F-40B5-8CB5-9C2458FE78BF}" srcOrd="3" destOrd="0" presId="urn:microsoft.com/office/officeart/2005/8/layout/vList2"/>
    <dgm:cxn modelId="{5774F065-424C-4349-ADCC-81F9F6E460BE}" type="presParOf" srcId="{6EF37F13-DE6F-43FC-8CCF-16B5F641CF1B}" destId="{24C74457-D5A5-47BC-BAD7-983AE619F332}" srcOrd="4" destOrd="0" presId="urn:microsoft.com/office/officeart/2005/8/layout/vList2"/>
    <dgm:cxn modelId="{C5D570D3-3C25-43CF-80D8-522410780267}" type="presParOf" srcId="{6EF37F13-DE6F-43FC-8CCF-16B5F641CF1B}" destId="{857ECB1A-6C4D-4361-8579-6A0C64DAFD4E}" srcOrd="5" destOrd="0" presId="urn:microsoft.com/office/officeart/2005/8/layout/vList2"/>
    <dgm:cxn modelId="{C9EF9552-41A3-4A49-A9C2-2A6384CE7ED1}" type="presParOf" srcId="{6EF37F13-DE6F-43FC-8CCF-16B5F641CF1B}" destId="{08AF7A6C-8C06-434B-A0B0-BB4E81348704}" srcOrd="6" destOrd="0" presId="urn:microsoft.com/office/officeart/2005/8/layout/vList2"/>
    <dgm:cxn modelId="{438186AE-249B-4BE5-9067-E4004FD6F6BE}" type="presParOf" srcId="{6EF37F13-DE6F-43FC-8CCF-16B5F641CF1B}" destId="{F5360C76-BD84-4E3A-831B-AD200CB4D957}" srcOrd="7" destOrd="0" presId="urn:microsoft.com/office/officeart/2005/8/layout/vList2"/>
    <dgm:cxn modelId="{6FE3D19D-D347-40B2-A9EE-7941D8985EC7}" type="presParOf" srcId="{6EF37F13-DE6F-43FC-8CCF-16B5F641CF1B}" destId="{A0B9C431-D0AC-432C-8BBF-29D820132D8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96CBD6-4A99-4E4A-A270-A70AEFBAAF7E}">
      <dsp:nvSpPr>
        <dsp:cNvPr id="0" name=""/>
        <dsp:cNvSpPr/>
      </dsp:nvSpPr>
      <dsp:spPr>
        <a:xfrm>
          <a:off x="0" y="0"/>
          <a:ext cx="3186112" cy="3675888"/>
        </a:xfrm>
        <a:prstGeom prst="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402" tIns="330200" rIns="248402" bIns="33020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/>
            <a:t>          Precinct Caucuses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/>
            <a:t>          BPOU Meetings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u="none" kern="1200" dirty="0"/>
            <a:t>          Conventions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Civic Organizations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Churches  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          Fairs</a:t>
          </a:r>
        </a:p>
      </dsp:txBody>
      <dsp:txXfrm>
        <a:off x="0" y="1396837"/>
        <a:ext cx="3186112" cy="2205532"/>
      </dsp:txXfrm>
    </dsp:sp>
    <dsp:sp modelId="{9C3A7F13-9585-42DF-AD32-B56F82B123C8}">
      <dsp:nvSpPr>
        <dsp:cNvPr id="0" name=""/>
        <dsp:cNvSpPr/>
      </dsp:nvSpPr>
      <dsp:spPr>
        <a:xfrm>
          <a:off x="1041673" y="367588"/>
          <a:ext cx="1102766" cy="1102766"/>
        </a:xfrm>
        <a:prstGeom prst="ellipse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76" tIns="12700" rIns="8597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  <a:endParaRPr lang="en-US" sz="4800" kern="1200" dirty="0"/>
        </a:p>
      </dsp:txBody>
      <dsp:txXfrm>
        <a:off x="1203169" y="529084"/>
        <a:ext cx="779774" cy="779774"/>
      </dsp:txXfrm>
    </dsp:sp>
    <dsp:sp modelId="{923B2301-552B-45D2-9EF0-53A10AA17FC6}">
      <dsp:nvSpPr>
        <dsp:cNvPr id="0" name=""/>
        <dsp:cNvSpPr/>
      </dsp:nvSpPr>
      <dsp:spPr>
        <a:xfrm>
          <a:off x="0" y="3675816"/>
          <a:ext cx="3186112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DA272C-701A-4327-802B-15E4D04DF389}">
      <dsp:nvSpPr>
        <dsp:cNvPr id="0" name=""/>
        <dsp:cNvSpPr/>
      </dsp:nvSpPr>
      <dsp:spPr>
        <a:xfrm>
          <a:off x="3504723" y="0"/>
          <a:ext cx="3186112" cy="3675888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402" tIns="330200" rIns="248402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August 11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General Primary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u="none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June 26 – Aug. 11</a:t>
          </a:r>
        </a:p>
      </dsp:txBody>
      <dsp:txXfrm>
        <a:off x="3504723" y="1396837"/>
        <a:ext cx="3186112" cy="2205532"/>
      </dsp:txXfrm>
    </dsp:sp>
    <dsp:sp modelId="{4104A2F1-FB99-4C42-8067-46B8EEEC9610}">
      <dsp:nvSpPr>
        <dsp:cNvPr id="0" name=""/>
        <dsp:cNvSpPr/>
      </dsp:nvSpPr>
      <dsp:spPr>
        <a:xfrm>
          <a:off x="4546396" y="367588"/>
          <a:ext cx="1102766" cy="1102766"/>
        </a:xfrm>
        <a:prstGeom prst="ellipse">
          <a:avLst/>
        </a:prstGeom>
        <a:solidFill>
          <a:schemeClr val="accent4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76" tIns="12700" rIns="8597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  <a:endParaRPr lang="en-US" sz="4800" kern="1200" dirty="0"/>
        </a:p>
      </dsp:txBody>
      <dsp:txXfrm>
        <a:off x="4707892" y="529084"/>
        <a:ext cx="779774" cy="779774"/>
      </dsp:txXfrm>
    </dsp:sp>
    <dsp:sp modelId="{2EB92C72-3528-4913-AFF6-FF0B4F338399}">
      <dsp:nvSpPr>
        <dsp:cNvPr id="0" name=""/>
        <dsp:cNvSpPr/>
      </dsp:nvSpPr>
      <dsp:spPr>
        <a:xfrm>
          <a:off x="3504723" y="3675816"/>
          <a:ext cx="3186112" cy="72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9A837B-0FA3-4970-A9F9-3BD236350D3D}">
      <dsp:nvSpPr>
        <dsp:cNvPr id="0" name=""/>
        <dsp:cNvSpPr/>
      </dsp:nvSpPr>
      <dsp:spPr>
        <a:xfrm>
          <a:off x="7009447" y="0"/>
          <a:ext cx="3186112" cy="3675888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402" tIns="330200" rIns="248402" bIns="330200" numCol="1" spcCol="1270" anchor="t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u="none" kern="1200" dirty="0"/>
            <a:t>November 3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u="none" kern="1200" dirty="0"/>
            <a:t>General Election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0" i="0" u="none" kern="1200" dirty="0"/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u="none" kern="1200" dirty="0"/>
            <a:t>Sep. 18 – Nov. 3 </a:t>
          </a:r>
          <a:endParaRPr lang="en-US" sz="1800" b="1" kern="1200" dirty="0"/>
        </a:p>
      </dsp:txBody>
      <dsp:txXfrm>
        <a:off x="7009447" y="1396837"/>
        <a:ext cx="3186112" cy="2205532"/>
      </dsp:txXfrm>
    </dsp:sp>
    <dsp:sp modelId="{AC6B335A-D8B4-46D8-93DE-B9EF1773F6AC}">
      <dsp:nvSpPr>
        <dsp:cNvPr id="0" name=""/>
        <dsp:cNvSpPr/>
      </dsp:nvSpPr>
      <dsp:spPr>
        <a:xfrm>
          <a:off x="8051120" y="367588"/>
          <a:ext cx="1102766" cy="1102766"/>
        </a:xfrm>
        <a:prstGeom prst="ellipse">
          <a:avLst/>
        </a:prstGeom>
        <a:solidFill>
          <a:schemeClr val="accent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976" tIns="12700" rIns="85976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  <a:endParaRPr lang="en-US" sz="4800" kern="1200" dirty="0"/>
        </a:p>
      </dsp:txBody>
      <dsp:txXfrm>
        <a:off x="8212616" y="529084"/>
        <a:ext cx="779774" cy="779774"/>
      </dsp:txXfrm>
    </dsp:sp>
    <dsp:sp modelId="{7B3E0A16-DB85-46CA-87D6-4D39F6DBFC52}">
      <dsp:nvSpPr>
        <dsp:cNvPr id="0" name=""/>
        <dsp:cNvSpPr/>
      </dsp:nvSpPr>
      <dsp:spPr>
        <a:xfrm>
          <a:off x="7009447" y="3675816"/>
          <a:ext cx="3186112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10BBD-6553-40CE-8835-0449773D3310}">
      <dsp:nvSpPr>
        <dsp:cNvPr id="0" name=""/>
        <dsp:cNvSpPr/>
      </dsp:nvSpPr>
      <dsp:spPr>
        <a:xfrm>
          <a:off x="0" y="44261"/>
          <a:ext cx="10130590" cy="71954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47 days!!</a:t>
          </a:r>
        </a:p>
      </dsp:txBody>
      <dsp:txXfrm>
        <a:off x="35125" y="79386"/>
        <a:ext cx="10060340" cy="649299"/>
      </dsp:txXfrm>
    </dsp:sp>
    <dsp:sp modelId="{2BABB030-B8A4-4B92-88AF-2077D6BF7F7D}">
      <dsp:nvSpPr>
        <dsp:cNvPr id="0" name=""/>
        <dsp:cNvSpPr/>
      </dsp:nvSpPr>
      <dsp:spPr>
        <a:xfrm>
          <a:off x="0" y="850211"/>
          <a:ext cx="10130590" cy="719549"/>
        </a:xfrm>
        <a:prstGeom prst="roundRect">
          <a:avLst/>
        </a:prstGeom>
        <a:solidFill>
          <a:schemeClr val="accent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Early Voting</a:t>
          </a:r>
        </a:p>
      </dsp:txBody>
      <dsp:txXfrm>
        <a:off x="35125" y="885336"/>
        <a:ext cx="10060340" cy="649299"/>
      </dsp:txXfrm>
    </dsp:sp>
    <dsp:sp modelId="{24C74457-D5A5-47BC-BAD7-983AE619F332}">
      <dsp:nvSpPr>
        <dsp:cNvPr id="0" name=""/>
        <dsp:cNvSpPr/>
      </dsp:nvSpPr>
      <dsp:spPr>
        <a:xfrm>
          <a:off x="0" y="1656161"/>
          <a:ext cx="10130590" cy="71954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Rules</a:t>
          </a:r>
        </a:p>
      </dsp:txBody>
      <dsp:txXfrm>
        <a:off x="35125" y="1691286"/>
        <a:ext cx="10060340" cy="649299"/>
      </dsp:txXfrm>
    </dsp:sp>
    <dsp:sp modelId="{08AF7A6C-8C06-434B-A0B0-BB4E81348704}">
      <dsp:nvSpPr>
        <dsp:cNvPr id="0" name=""/>
        <dsp:cNvSpPr/>
      </dsp:nvSpPr>
      <dsp:spPr>
        <a:xfrm>
          <a:off x="0" y="2462111"/>
          <a:ext cx="10130590" cy="719549"/>
        </a:xfrm>
        <a:prstGeom prst="round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New Voting Window</a:t>
          </a:r>
        </a:p>
      </dsp:txBody>
      <dsp:txXfrm>
        <a:off x="35125" y="2497236"/>
        <a:ext cx="10060340" cy="649299"/>
      </dsp:txXfrm>
    </dsp:sp>
    <dsp:sp modelId="{A0B9C431-D0AC-432C-8BBF-29D820132D87}">
      <dsp:nvSpPr>
        <dsp:cNvPr id="0" name=""/>
        <dsp:cNvSpPr/>
      </dsp:nvSpPr>
      <dsp:spPr>
        <a:xfrm>
          <a:off x="0" y="3268061"/>
          <a:ext cx="10130590" cy="719549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More Ways to Vote </a:t>
          </a:r>
        </a:p>
      </dsp:txBody>
      <dsp:txXfrm>
        <a:off x="35125" y="3303186"/>
        <a:ext cx="10060340" cy="649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#1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{AB8E97A3-458B-4459-8849-EF3A8D885423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95F9FFCB-1BFC-4B36-BE44-D6A1469F21C3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A69863A3-5EBF-4CAE-AA51-83CA76DE20BB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A563-82DC-45A0-1314-C0A012D3CD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4A9340-C089-8467-EEF3-EA26F7AA72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4D0C1-D05E-F3FF-E7B0-FF416DFC3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4411C-D861-DDE8-1E46-606D8B99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7FD7E-4CE5-3766-1A99-A5C99C9B2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1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763B8-71B1-CFC4-F197-A6FCA10B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7F136D-9726-62C8-247E-57753C8D1C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7400C-8B1B-C634-A0F9-3685CF5C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25DEB-A569-3B03-39B8-1A5F0CCBF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A9FEC-B222-2C2C-D752-3EE4CA92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313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0FD282-EDD4-F838-0CCF-11582DD15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CF657B-D260-95E8-2A8E-5F3AF49B3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BB884-BB9D-D56C-97C1-D1EB787D6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3882E-4508-F2FB-4C27-A351D35F7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52AC0-5E5A-1015-6699-88E74BE1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75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05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847600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/>
          <a:lstStyle>
            <a:lvl1pPr algn="l">
              <a:defRPr>
                <a:latin typeface="+mn-lt"/>
              </a:defRPr>
            </a:lvl1pPr>
          </a:lstStyle>
          <a:p>
            <a:pPr algn="l"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8368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608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A2AB-7EA8-C4A2-F6A8-20F09AEA9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B7DF-34D9-9260-7F22-03AF00B0E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69F62-10B7-41C6-C8F5-E284A1B9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747A-45E6-B2A4-F95D-C23F2BD8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2C67B-97F0-5122-FFA2-4D9B66343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6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6FA6-62CE-B388-C21C-0DD5A426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FF04A-88E5-2841-9FBB-09D763DEB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48BB2-71D6-8EFE-45E3-7C8824421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9C97-89B1-AE4B-D73E-EA79D7676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C0097-A84F-5BE0-D708-A9FAD40D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8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0143-BC49-3344-F34C-5241FED88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BA8D9-6870-34AD-0D90-AF9A371A1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D062A4-1688-AB2C-0F38-8CA7B452F0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2ADD76-5547-0708-89E6-B9FB5623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77C55F-F242-8FC8-AE87-F77B61F6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596B3-151D-FE0A-9D02-6169EDFD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8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F085-8065-3187-8ECF-FCABDB907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BE8F6-C7BD-36D8-A59D-6C4B58ED3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6B833-F4FD-335E-82B1-A76E92D27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855A2-665C-D33B-4088-62AF84711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E29AED-3A2E-3E92-0038-3D1E34949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54830-1A31-7E3C-B441-0A579C9C6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675DAB-7ACB-92EC-5E7D-20485F20D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91E0FC-1132-E0A3-543F-2D92A5EF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6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B05DF-48D0-0349-EE34-BDA94101A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317A1-9379-8A94-84EA-A2589E4C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02F1D7-10DA-36AD-09BD-7045E1EB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E85C69-6A0C-63B7-D479-9D854F658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40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0AEDF-204D-150D-1919-E88382F7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1AFAE-96C0-204E-E106-1D2A9896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F4EBF-B1F4-91A9-8C09-6F5D202D6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64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6EF54-1516-E1D5-DA21-71FF8A89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378A7D-2992-F98C-46F5-AA270112D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61A0D-E66F-04AF-F4E1-4D877CC1E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A96C4-E93C-B86A-EB3D-0EE39CBF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FB71-F08F-00FD-C2E0-FEFFDD1CC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AF53A-C3DD-288F-BE3D-542882CA9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951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30167-43C8-D147-A8C9-E1CD65C37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614019-065C-56FB-4F67-CBA9A6D7A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1B33A6-1253-E670-6241-84DA43D876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AF2BA-F0BE-7480-9D48-86448243C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A928D-C1C6-574B-9BF9-1AD288C7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6E793-DD1F-532D-3D66-8D97486F1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287949-D939-389C-83A9-4220AC5CD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2168F-4D72-3FC1-7D09-9FF6FEF10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98962-B1BD-F1A8-D9EE-0F72D08E64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5B62F-D36E-4D2E-9C51-3DBF383065BE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EAE64-4880-3DC0-3B54-2FDA01592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C0B25-12EC-86C2-426C-0F0E85C2F6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8037-A086-4903-8312-83519381A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025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706C9-F26D-46CA-93BF-8C27012F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2026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Election </a:t>
            </a:r>
            <a:b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Toolkit </a:t>
            </a:r>
          </a:p>
        </p:txBody>
      </p:sp>
      <p:pic>
        <p:nvPicPr>
          <p:cNvPr id="9" name="Content Placeholder 7" descr="A blue background with white text and red check mark&#10;&#10;Description automatically generated">
            <a:extLst>
              <a:ext uri="{FF2B5EF4-FFF2-40B4-BE49-F238E27FC236}">
                <a16:creationId xmlns:a16="http://schemas.microsoft.com/office/drawing/2014/main" id="{8496AE2D-AE88-66FD-9381-245CBD665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6"/>
          <a:stretch/>
        </p:blipFill>
        <p:spPr>
          <a:xfrm>
            <a:off x="4430348" y="1529075"/>
            <a:ext cx="7369907" cy="414556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9025F-68D1-4F50-8480-3F981455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Aft>
                <a:spcPts val="600"/>
              </a:spcAft>
            </a:pPr>
            <a:fld id="{D76B855D-E9CC-4FF8-AD85-6CDC7B89A0DE}" type="slidenum">
              <a:rPr lang="en-US" sz="1100" noProof="0">
                <a:solidFill>
                  <a:schemeClr val="tx1">
                    <a:lumMod val="50000"/>
                    <a:lumOff val="50000"/>
                  </a:schemeClr>
                </a:solidFill>
              </a:rPr>
              <a:pPr lvl="0">
                <a:spcAft>
                  <a:spcPts val="600"/>
                </a:spcAft>
              </a:pPr>
              <a:t>1</a:t>
            </a:fld>
            <a:endParaRPr lang="en-US" sz="1100" noProof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BD7A55D-6D13-F714-C4C1-89369D8D8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AB8C6747-14C7-2BFA-3967-2E05CB830065}"/>
              </a:ext>
            </a:extLst>
          </p:cNvPr>
          <p:cNvSpPr/>
          <p:nvPr/>
        </p:nvSpPr>
        <p:spPr>
          <a:xfrm>
            <a:off x="501805" y="1577340"/>
            <a:ext cx="5213195" cy="393192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9E6EB1-A8B0-9500-0196-72CF469BC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06" y="2133734"/>
            <a:ext cx="2952285" cy="2560129"/>
          </a:xfrm>
          <a:noFill/>
        </p:spPr>
        <p:txBody>
          <a:bodyPr anchor="ctr"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What we have for you to use: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Tip: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QR Codes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Generated free at Canva or Vistaprint</a:t>
            </a:r>
          </a:p>
        </p:txBody>
      </p:sp>
      <p:pic>
        <p:nvPicPr>
          <p:cNvPr id="14" name="Picture 1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39A5CCEB-245B-A30C-D0FB-7414A1A05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938" y="643466"/>
            <a:ext cx="5568739" cy="556873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C8E1D8-6B9C-CF89-59FE-53FA0A1DB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10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89B9E40D-99DE-942F-4485-F4527B22C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B40BCC-6773-AD02-E325-0B81F594ED40}"/>
              </a:ext>
            </a:extLst>
          </p:cNvPr>
          <p:cNvSpPr txBox="1"/>
          <p:nvPr/>
        </p:nvSpPr>
        <p:spPr>
          <a:xfrm>
            <a:off x="289932" y="367990"/>
            <a:ext cx="231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ighlight>
                  <a:srgbClr val="C0C0C0"/>
                </a:highlight>
              </a:rPr>
              <a:t>Samples of </a:t>
            </a:r>
            <a:r>
              <a:rPr lang="en-US" dirty="0" err="1">
                <a:highlight>
                  <a:srgbClr val="C0C0C0"/>
                </a:highlight>
              </a:rPr>
              <a:t>Printables</a:t>
            </a:r>
            <a:r>
              <a:rPr lang="en-US" dirty="0">
                <a:highlight>
                  <a:srgbClr val="C0C0C0"/>
                </a:highlight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61846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qr code with text&#10;&#10;Description automatically generated">
            <a:extLst>
              <a:ext uri="{FF2B5EF4-FFF2-40B4-BE49-F238E27FC236}">
                <a16:creationId xmlns:a16="http://schemas.microsoft.com/office/drawing/2014/main" id="{CCDE1319-2C54-D6DB-7BE7-FD3FB0FFD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791" y="643467"/>
            <a:ext cx="2543217" cy="2543217"/>
          </a:xfrm>
          <a:prstGeom prst="rect">
            <a:avLst/>
          </a:prstGeom>
        </p:spPr>
      </p:pic>
      <p:pic>
        <p:nvPicPr>
          <p:cNvPr id="15" name="Picture 1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CC9313F-1875-3C11-922D-190DC1DD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177" y="643467"/>
            <a:ext cx="2543217" cy="2543217"/>
          </a:xfrm>
          <a:prstGeom prst="rect">
            <a:avLst/>
          </a:prstGeom>
        </p:spPr>
      </p:pic>
      <p:pic>
        <p:nvPicPr>
          <p:cNvPr id="3" name="Picture 2" descr="A qr code and a sign&#10;&#10;Description automatically generated">
            <a:extLst>
              <a:ext uri="{FF2B5EF4-FFF2-40B4-BE49-F238E27FC236}">
                <a16:creationId xmlns:a16="http://schemas.microsoft.com/office/drawing/2014/main" id="{D6AE46F2-8A02-7006-BED2-B569F62DE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468" y="3671316"/>
            <a:ext cx="2545862" cy="2545862"/>
          </a:xfrm>
          <a:prstGeom prst="rect">
            <a:avLst/>
          </a:prstGeom>
        </p:spPr>
      </p:pic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02579F45-BEB6-A087-2728-E3588A56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051" y="3671316"/>
            <a:ext cx="2553469" cy="2553469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85AF2-54E5-87F5-BF10-3A6A88E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sp>
        <p:nvSpPr>
          <p:cNvPr id="4" name="Callout: Right Arrow 3">
            <a:extLst>
              <a:ext uri="{FF2B5EF4-FFF2-40B4-BE49-F238E27FC236}">
                <a16:creationId xmlns:a16="http://schemas.microsoft.com/office/drawing/2014/main" id="{168FC160-9F9D-828A-4938-BAD058FDD587}"/>
              </a:ext>
            </a:extLst>
          </p:cNvPr>
          <p:cNvSpPr/>
          <p:nvPr/>
        </p:nvSpPr>
        <p:spPr>
          <a:xfrm>
            <a:off x="400050" y="1154430"/>
            <a:ext cx="1257300" cy="114300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llout: Right Arrow 4">
            <a:extLst>
              <a:ext uri="{FF2B5EF4-FFF2-40B4-BE49-F238E27FC236}">
                <a16:creationId xmlns:a16="http://schemas.microsoft.com/office/drawing/2014/main" id="{97A55177-5333-7441-E23B-28CDAC1F74F0}"/>
              </a:ext>
            </a:extLst>
          </p:cNvPr>
          <p:cNvSpPr/>
          <p:nvPr/>
        </p:nvSpPr>
        <p:spPr>
          <a:xfrm>
            <a:off x="400050" y="4491990"/>
            <a:ext cx="1257300" cy="114300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llout: Right Arrow 5">
            <a:extLst>
              <a:ext uri="{FF2B5EF4-FFF2-40B4-BE49-F238E27FC236}">
                <a16:creationId xmlns:a16="http://schemas.microsoft.com/office/drawing/2014/main" id="{175DAF58-BBE8-B93F-807D-C86DD1E7A4B6}"/>
              </a:ext>
            </a:extLst>
          </p:cNvPr>
          <p:cNvSpPr/>
          <p:nvPr/>
        </p:nvSpPr>
        <p:spPr>
          <a:xfrm>
            <a:off x="5566410" y="1154430"/>
            <a:ext cx="1257300" cy="114300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llout: Right Arrow 6">
            <a:extLst>
              <a:ext uri="{FF2B5EF4-FFF2-40B4-BE49-F238E27FC236}">
                <a16:creationId xmlns:a16="http://schemas.microsoft.com/office/drawing/2014/main" id="{7E504A65-72E7-680B-FB50-81480BDF3171}"/>
              </a:ext>
            </a:extLst>
          </p:cNvPr>
          <p:cNvSpPr/>
          <p:nvPr/>
        </p:nvSpPr>
        <p:spPr>
          <a:xfrm>
            <a:off x="5566410" y="4491990"/>
            <a:ext cx="1257300" cy="1211580"/>
          </a:xfrm>
          <a:prstGeom prst="rightArrowCallou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01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C0A7A-22E5-BCCF-77BB-B073D7AD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A81D13-68C6-3EC4-C80C-6CD6B27666A4}"/>
              </a:ext>
            </a:extLst>
          </p:cNvPr>
          <p:cNvSpPr txBox="1"/>
          <p:nvPr/>
        </p:nvSpPr>
        <p:spPr>
          <a:xfrm>
            <a:off x="8165356" y="2210015"/>
            <a:ext cx="39114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Tip:  If you don’t want to </a:t>
            </a:r>
          </a:p>
          <a:p>
            <a:r>
              <a:rPr lang="en-US" sz="2400" dirty="0"/>
              <a:t>print color, print grey scale</a:t>
            </a:r>
          </a:p>
          <a:p>
            <a:r>
              <a:rPr lang="en-US" sz="2400" dirty="0"/>
              <a:t>for visual impact.</a:t>
            </a:r>
          </a:p>
          <a:p>
            <a:endParaRPr lang="en-US" sz="2400" dirty="0"/>
          </a:p>
          <a:p>
            <a:r>
              <a:rPr lang="en-US" sz="2400" dirty="0"/>
              <a:t>Printing on colored paper can</a:t>
            </a:r>
          </a:p>
          <a:p>
            <a:r>
              <a:rPr lang="en-US" sz="2400" dirty="0"/>
              <a:t>make for a more eye-catching</a:t>
            </a:r>
          </a:p>
          <a:p>
            <a:r>
              <a:rPr lang="en-US" sz="2400" dirty="0"/>
              <a:t>flyer, too.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AE023-6683-AA07-0056-18064DEA4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12" y="571101"/>
            <a:ext cx="7440063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2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3ADB5E1-2F61-452A-8536-ABDAF43E5D37}"/>
              </a:ext>
            </a:extLst>
          </p:cNvPr>
          <p:cNvSpPr/>
          <p:nvPr/>
        </p:nvSpPr>
        <p:spPr>
          <a:xfrm>
            <a:off x="6211229" y="2798956"/>
            <a:ext cx="4693920" cy="3230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8F8E9-12B9-A50D-3A8B-7830FFD5C41F}"/>
              </a:ext>
            </a:extLst>
          </p:cNvPr>
          <p:cNvSpPr/>
          <p:nvPr/>
        </p:nvSpPr>
        <p:spPr>
          <a:xfrm>
            <a:off x="498089" y="564763"/>
            <a:ext cx="4693920" cy="323088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9A693-9349-9862-A840-32F8D696C4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4" y="831187"/>
            <a:ext cx="921446" cy="88028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03B92B-290B-9462-1376-3F7FE6828A26}"/>
              </a:ext>
            </a:extLst>
          </p:cNvPr>
          <p:cNvSpPr txBox="1"/>
          <p:nvPr/>
        </p:nvSpPr>
        <p:spPr>
          <a:xfrm>
            <a:off x="1823618" y="914400"/>
            <a:ext cx="1833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MNVotes.org </a:t>
            </a:r>
          </a:p>
          <a:p>
            <a:r>
              <a:rPr lang="en-US" sz="1200" dirty="0">
                <a:solidFill>
                  <a:schemeClr val="bg1"/>
                </a:solidFill>
              </a:rPr>
              <a:t>Secretary of State Website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BDC97D-E402-6C19-2698-27D09DBA9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81" y="3004837"/>
            <a:ext cx="868112" cy="8681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4EF8B88-BBFC-AADB-4C8F-EB31C48E302A}"/>
              </a:ext>
            </a:extLst>
          </p:cNvPr>
          <p:cNvSpPr txBox="1"/>
          <p:nvPr/>
        </p:nvSpPr>
        <p:spPr>
          <a:xfrm>
            <a:off x="7732257" y="3118311"/>
            <a:ext cx="21298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What’s on My Ballot</a:t>
            </a:r>
          </a:p>
          <a:p>
            <a:r>
              <a:rPr lang="en-US" sz="1200" dirty="0">
                <a:solidFill>
                  <a:schemeClr val="bg1"/>
                </a:solidFill>
              </a:rPr>
              <a:t>Secretary of State Website</a:t>
            </a:r>
          </a:p>
          <a:p>
            <a:r>
              <a:rPr lang="en-US" sz="1200" dirty="0">
                <a:solidFill>
                  <a:schemeClr val="bg1"/>
                </a:solidFill>
              </a:rPr>
              <a:t>Resource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10E979-173B-F8B4-9B49-46CF37BE53CD}"/>
              </a:ext>
            </a:extLst>
          </p:cNvPr>
          <p:cNvSpPr txBox="1"/>
          <p:nvPr/>
        </p:nvSpPr>
        <p:spPr>
          <a:xfrm>
            <a:off x="733195" y="4519115"/>
            <a:ext cx="346633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30” x 20” foam core board</a:t>
            </a:r>
          </a:p>
          <a:p>
            <a:r>
              <a:rPr lang="en-US" sz="2400" dirty="0"/>
              <a:t>8” x 11” printed QR codes</a:t>
            </a:r>
          </a:p>
          <a:p>
            <a:r>
              <a:rPr lang="en-US" dirty="0"/>
              <a:t>(Tip:  Be sure to separate QR codes</a:t>
            </a:r>
          </a:p>
          <a:p>
            <a:r>
              <a:rPr lang="en-US" dirty="0"/>
              <a:t>On the page.)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022F44-9A87-DB15-8B19-C6662C56A987}"/>
              </a:ext>
            </a:extLst>
          </p:cNvPr>
          <p:cNvSpPr txBox="1"/>
          <p:nvPr/>
        </p:nvSpPr>
        <p:spPr>
          <a:xfrm>
            <a:off x="6536474" y="462867"/>
            <a:ext cx="5174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/>
              <a:t>Voter Education “at a glance”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4C7641C-6C37-FB37-15B1-5293887ED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81" y="4919249"/>
            <a:ext cx="868112" cy="8681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049E9BE-91DC-7EED-6C63-CD31D4111896}"/>
              </a:ext>
            </a:extLst>
          </p:cNvPr>
          <p:cNvSpPr txBox="1"/>
          <p:nvPr/>
        </p:nvSpPr>
        <p:spPr>
          <a:xfrm>
            <a:off x="7438939" y="5103915"/>
            <a:ext cx="1358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Find Your </a:t>
            </a:r>
          </a:p>
          <a:p>
            <a:r>
              <a:rPr lang="en-US" dirty="0">
                <a:solidFill>
                  <a:schemeClr val="bg1"/>
                </a:solidFill>
              </a:rPr>
              <a:t>Polling Place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441F35-B745-C5FC-5E09-2515EE751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125" y="3795643"/>
            <a:ext cx="984004" cy="9943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7728F67-6BAA-A230-D040-0CF6A3EFEB17}"/>
              </a:ext>
            </a:extLst>
          </p:cNvPr>
          <p:cNvSpPr txBox="1"/>
          <p:nvPr/>
        </p:nvSpPr>
        <p:spPr>
          <a:xfrm>
            <a:off x="9765638" y="4876866"/>
            <a:ext cx="9930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Register </a:t>
            </a:r>
          </a:p>
          <a:p>
            <a:r>
              <a:rPr lang="en-US" dirty="0">
                <a:solidFill>
                  <a:schemeClr val="bg1"/>
                </a:solidFill>
              </a:rPr>
              <a:t>Now!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5B15F42-8610-165C-1192-725A36C3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95" y="2234112"/>
            <a:ext cx="1245120" cy="12580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F6E835B-6782-00A8-FA7C-FB48D6F63E30}"/>
              </a:ext>
            </a:extLst>
          </p:cNvPr>
          <p:cNvSpPr txBox="1"/>
          <p:nvPr/>
        </p:nvSpPr>
        <p:spPr>
          <a:xfrm>
            <a:off x="2112129" y="2585854"/>
            <a:ext cx="2238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Early Voting Locations</a:t>
            </a:r>
          </a:p>
        </p:txBody>
      </p:sp>
    </p:spTree>
    <p:extLst>
      <p:ext uri="{BB962C8B-B14F-4D97-AF65-F5344CB8AC3E}">
        <p14:creationId xmlns:p14="http://schemas.microsoft.com/office/powerpoint/2010/main" val="3679185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7309AF-E4A5-1BA1-1877-C5561EB9DB6C}"/>
              </a:ext>
            </a:extLst>
          </p:cNvPr>
          <p:cNvSpPr/>
          <p:nvPr/>
        </p:nvSpPr>
        <p:spPr>
          <a:xfrm>
            <a:off x="1940312" y="923330"/>
            <a:ext cx="8631044" cy="573172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43D14E-A232-1088-D8FE-1D02F44AD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83" y="1357941"/>
            <a:ext cx="3370472" cy="24259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1C6E46-A4AF-FE4D-02FD-6DC1A4DC1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83" y="3958683"/>
            <a:ext cx="3370473" cy="2434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8292E4-078A-5DE9-2861-EC33B9AD5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648" y="1357941"/>
            <a:ext cx="3370472" cy="24312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6F16FD8-404D-48D0-09B8-4C97FB3897E8}"/>
              </a:ext>
            </a:extLst>
          </p:cNvPr>
          <p:cNvSpPr/>
          <p:nvPr/>
        </p:nvSpPr>
        <p:spPr>
          <a:xfrm>
            <a:off x="6690648" y="3947532"/>
            <a:ext cx="3370474" cy="24312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These calendars are included in the printable downloads. </a:t>
            </a:r>
          </a:p>
          <a:p>
            <a:pPr algn="ctr"/>
            <a:r>
              <a:rPr lang="en-US" dirty="0"/>
              <a:t>(8.5” x 11”)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November election calendar </a:t>
            </a:r>
          </a:p>
          <a:p>
            <a:pPr algn="ctr"/>
            <a:r>
              <a:rPr lang="en-US" dirty="0"/>
              <a:t>coming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8B104-B070-5351-0A7B-BA7DD014CF82}"/>
              </a:ext>
            </a:extLst>
          </p:cNvPr>
          <p:cNvSpPr txBox="1"/>
          <p:nvPr/>
        </p:nvSpPr>
        <p:spPr>
          <a:xfrm>
            <a:off x="93332" y="0"/>
            <a:ext cx="1846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gency FB" panose="020B0503020202020204" pitchFamily="34" charset="0"/>
              </a:rPr>
              <a:t>47 days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533F1E-D3A9-13EC-9596-D4ECB507A5E8}"/>
              </a:ext>
            </a:extLst>
          </p:cNvPr>
          <p:cNvSpPr txBox="1"/>
          <p:nvPr/>
        </p:nvSpPr>
        <p:spPr>
          <a:xfrm>
            <a:off x="2130880" y="32640"/>
            <a:ext cx="996778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Mount on 30”x 20”foam core board from the Dollar Store</a:t>
            </a:r>
          </a:p>
          <a:p>
            <a:r>
              <a:rPr lang="en-US" sz="2400" dirty="0"/>
              <a:t>Tip: for larger calendar, use a desk top calendars with highlighted voting days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3855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Off-page Connector 8">
            <a:extLst>
              <a:ext uri="{FF2B5EF4-FFF2-40B4-BE49-F238E27FC236}">
                <a16:creationId xmlns:a16="http://schemas.microsoft.com/office/drawing/2014/main" id="{EBB367FE-C201-AF64-655A-EC2A29A702E7}"/>
              </a:ext>
            </a:extLst>
          </p:cNvPr>
          <p:cNvSpPr/>
          <p:nvPr/>
        </p:nvSpPr>
        <p:spPr>
          <a:xfrm rot="16200000">
            <a:off x="752799" y="1510411"/>
            <a:ext cx="3473702" cy="3837178"/>
          </a:xfrm>
          <a:prstGeom prst="flowChartOffpage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D396DA-74D5-1204-194F-9709572C4F71}"/>
              </a:ext>
            </a:extLst>
          </p:cNvPr>
          <p:cNvSpPr txBox="1"/>
          <p:nvPr/>
        </p:nvSpPr>
        <p:spPr>
          <a:xfrm>
            <a:off x="1399329" y="4183557"/>
            <a:ext cx="1561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Tip: We never</a:t>
            </a:r>
          </a:p>
          <a:p>
            <a:r>
              <a:rPr lang="en-US" dirty="0">
                <a:solidFill>
                  <a:schemeClr val="bg1"/>
                </a:solidFill>
              </a:rPr>
              <a:t>Recommend</a:t>
            </a:r>
          </a:p>
          <a:p>
            <a:r>
              <a:rPr lang="en-US" dirty="0">
                <a:solidFill>
                  <a:schemeClr val="bg1"/>
                </a:solidFill>
              </a:rPr>
              <a:t>Mailing ballots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F5E6F0-2B9C-142B-3774-360C05D6B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74" y="2140046"/>
            <a:ext cx="3254298" cy="159561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Clear Outline of the 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new Early voting system.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32BA0-78BD-4365-CBBC-B743BAE6D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41" y="571100"/>
            <a:ext cx="6620799" cy="57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37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calendar with notes on it&#10;&#10;Description automatically generated">
            <a:extLst>
              <a:ext uri="{FF2B5EF4-FFF2-40B4-BE49-F238E27FC236}">
                <a16:creationId xmlns:a16="http://schemas.microsoft.com/office/drawing/2014/main" id="{5C71F67B-A254-02FE-A09A-A56ADEE53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5" y="1073551"/>
            <a:ext cx="8878870" cy="550955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F84C3C-28C6-1A6A-A244-E6A193569888}"/>
              </a:ext>
            </a:extLst>
          </p:cNvPr>
          <p:cNvSpPr txBox="1"/>
          <p:nvPr/>
        </p:nvSpPr>
        <p:spPr>
          <a:xfrm>
            <a:off x="2559134" y="75111"/>
            <a:ext cx="60941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Sample from 2024:</a:t>
            </a:r>
          </a:p>
          <a:p>
            <a:r>
              <a:rPr lang="en-US" sz="2400" dirty="0"/>
              <a:t>Desk top calendars with highlighted voting days</a:t>
            </a:r>
          </a:p>
          <a:p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5BA3545-9D60-FD04-596B-483518611BE0}"/>
              </a:ext>
            </a:extLst>
          </p:cNvPr>
          <p:cNvSpPr txBox="1"/>
          <p:nvPr/>
        </p:nvSpPr>
        <p:spPr>
          <a:xfrm>
            <a:off x="356839" y="75111"/>
            <a:ext cx="18469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gency FB" panose="020B0503020202020204" pitchFamily="34" charset="0"/>
              </a:rPr>
              <a:t>47 days</a:t>
            </a:r>
          </a:p>
        </p:txBody>
      </p:sp>
    </p:spTree>
    <p:extLst>
      <p:ext uri="{BB962C8B-B14F-4D97-AF65-F5344CB8AC3E}">
        <p14:creationId xmlns:p14="http://schemas.microsoft.com/office/powerpoint/2010/main" val="419584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B72F454E-A779-B03F-E266-02CB97F10FCC}"/>
              </a:ext>
            </a:extLst>
          </p:cNvPr>
          <p:cNvSpPr/>
          <p:nvPr/>
        </p:nvSpPr>
        <p:spPr>
          <a:xfrm rot="16200000">
            <a:off x="633984" y="1308867"/>
            <a:ext cx="3629406" cy="4086093"/>
          </a:xfrm>
          <a:prstGeom prst="flowChartOffpageConnector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9812B-13F7-87B0-8477-E149AFD8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Thank you for your time: Brought to you by a Federation of Republican </a:t>
            </a:r>
            <a:r>
              <a:rPr lang="en-US" sz="25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Women local club. </a:t>
            </a:r>
          </a:p>
        </p:txBody>
      </p:sp>
      <p:pic>
        <p:nvPicPr>
          <p:cNvPr id="8" name="Content Placeholder 7" descr="Close-up of several hands stacked on top of each other&#10;&#10;Description automatically generated">
            <a:extLst>
              <a:ext uri="{FF2B5EF4-FFF2-40B4-BE49-F238E27FC236}">
                <a16:creationId xmlns:a16="http://schemas.microsoft.com/office/drawing/2014/main" id="{B9F5F44B-1AFA-2931-0595-E78442DAB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308867"/>
            <a:ext cx="6780700" cy="423793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1826C-E696-DCF5-D9F8-5865DC628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28700" y="6356350"/>
            <a:ext cx="62103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WomenAdvancingFreedom.org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867D7-3913-F23B-50E7-3D57A213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42248" y="6356350"/>
            <a:ext cx="199720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11/15/2023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5CCC9-F117-C5C3-19C0-3049B8842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184" y="6356350"/>
            <a:ext cx="51434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9BB7D-BE62-E81A-FF2E-B5E1DF98B19E}"/>
              </a:ext>
            </a:extLst>
          </p:cNvPr>
          <p:cNvSpPr txBox="1"/>
          <p:nvPr/>
        </p:nvSpPr>
        <p:spPr>
          <a:xfrm>
            <a:off x="6617401" y="844061"/>
            <a:ext cx="3100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WomenAdvancingFreedom.org</a:t>
            </a:r>
          </a:p>
        </p:txBody>
      </p:sp>
    </p:spTree>
    <p:extLst>
      <p:ext uri="{BB962C8B-B14F-4D97-AF65-F5344CB8AC3E}">
        <p14:creationId xmlns:p14="http://schemas.microsoft.com/office/powerpoint/2010/main" val="267750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E230-DB4B-4E90-4B44-463280650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86" y="355600"/>
            <a:ext cx="10515600" cy="1325563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Voter Impact Booth Toolkit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6E010-80CB-AD1B-8B65-C284CEB4C4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&amp; Where  </a:t>
            </a:r>
          </a:p>
        </p:txBody>
      </p:sp>
      <p:pic>
        <p:nvPicPr>
          <p:cNvPr id="14" name="Content Placeholder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552044D-8025-24CB-D983-AA4AD94815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863" y="2627174"/>
            <a:ext cx="2882475" cy="260125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9A49A-BD02-97DE-3A97-765563938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519994" cy="823912"/>
          </a:xfrm>
        </p:spPr>
        <p:txBody>
          <a:bodyPr/>
          <a:lstStyle/>
          <a:p>
            <a:r>
              <a:rPr lang="en-US" dirty="0"/>
              <a:t>What You Should Include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12F58E-AEB1-C685-2808-9C36FA4CD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E300D4-B488-74D2-CF88-5F7E79C32A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799890" cy="823912"/>
          </a:xfrm>
        </p:spPr>
        <p:txBody>
          <a:bodyPr/>
          <a:lstStyle/>
          <a:p>
            <a:r>
              <a:rPr lang="en-US" dirty="0"/>
              <a:t>    Resources &amp; </a:t>
            </a:r>
            <a:r>
              <a:rPr lang="en-US" dirty="0" err="1"/>
              <a:t>Printables</a:t>
            </a:r>
            <a:endParaRPr lang="en-US" dirty="0"/>
          </a:p>
        </p:txBody>
      </p:sp>
      <p:pic>
        <p:nvPicPr>
          <p:cNvPr id="12" name="Content Placeholder 11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B112D7F6-3910-1695-5150-5E7C433A66E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452938" y="3112691"/>
            <a:ext cx="3292475" cy="2469356"/>
          </a:xfrm>
          <a:prstGeom prst="rect">
            <a:avLst/>
          </a:prstGeom>
        </p:spPr>
      </p:pic>
      <p:pic>
        <p:nvPicPr>
          <p:cNvPr id="15" name="Content Placeholder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B9F49D-BDD8-F36E-470B-8F29E1E84F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8729664" y="2610693"/>
            <a:ext cx="969673" cy="15002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pic>
        <p:nvPicPr>
          <p:cNvPr id="16" name="Picture 15" descr="A close-up of a card&#10;&#10;Description automatically generated">
            <a:extLst>
              <a:ext uri="{FF2B5EF4-FFF2-40B4-BE49-F238E27FC236}">
                <a16:creationId xmlns:a16="http://schemas.microsoft.com/office/drawing/2014/main" id="{BE66CD13-60EC-10E0-7905-BBC73FA222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702" y="4382666"/>
            <a:ext cx="1084226" cy="620719"/>
          </a:xfrm>
          <a:prstGeom prst="rect">
            <a:avLst/>
          </a:prstGeom>
        </p:spPr>
      </p:pic>
      <p:pic>
        <p:nvPicPr>
          <p:cNvPr id="17" name="Picture 1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955247C-A94A-75F8-B5C9-F29831A17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8432" y="3041505"/>
            <a:ext cx="1126894" cy="1126894"/>
          </a:xfrm>
          <a:prstGeom prst="rect">
            <a:avLst/>
          </a:prstGeom>
        </p:spPr>
      </p:pic>
      <p:pic>
        <p:nvPicPr>
          <p:cNvPr id="18" name="Picture 17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403EEA8B-DD68-3B3C-1E4A-C4ADCB7CE0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21" r="8052"/>
          <a:stretch/>
        </p:blipFill>
        <p:spPr>
          <a:xfrm>
            <a:off x="9710928" y="4347369"/>
            <a:ext cx="1764087" cy="1758757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C9A1CF-F0C4-319A-A8B1-B547F30D5DA8}"/>
              </a:ext>
            </a:extLst>
          </p:cNvPr>
          <p:cNvCxnSpPr>
            <a:cxnSpLocks/>
          </p:cNvCxnSpPr>
          <p:nvPr/>
        </p:nvCxnSpPr>
        <p:spPr>
          <a:xfrm>
            <a:off x="3863070" y="1918911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8D93F7-68E4-3CC6-4385-94B784155EC0}"/>
              </a:ext>
            </a:extLst>
          </p:cNvPr>
          <p:cNvCxnSpPr>
            <a:cxnSpLocks/>
          </p:cNvCxnSpPr>
          <p:nvPr/>
        </p:nvCxnSpPr>
        <p:spPr>
          <a:xfrm>
            <a:off x="8153400" y="1918911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B50C8B58-1E66-F2CB-90AF-85BADFEAD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6DAA-1ACF-4343-A637-D55C4A5DE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001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highlight>
                  <a:srgbClr val="C0C0C0"/>
                </a:highlight>
              </a:rPr>
              <a:t>Multiple opportunities to set up Early Voter Displays: </a:t>
            </a:r>
            <a:br>
              <a:rPr lang="en-US" dirty="0"/>
            </a:br>
            <a:r>
              <a:rPr lang="en-US" dirty="0"/>
              <a:t> </a:t>
            </a:r>
            <a:r>
              <a:rPr lang="en-US" sz="3200" dirty="0"/>
              <a:t>One-time events or recurring displays through the 2026 cycle.</a:t>
            </a:r>
          </a:p>
        </p:txBody>
      </p:sp>
      <p:graphicFrame>
        <p:nvGraphicFramePr>
          <p:cNvPr id="4" name="Content Placeholder 4" descr="timeline SmartArt graphic&#10;">
            <a:extLst>
              <a:ext uri="{FF2B5EF4-FFF2-40B4-BE49-F238E27FC236}">
                <a16:creationId xmlns:a16="http://schemas.microsoft.com/office/drawing/2014/main" id="{E246B7D8-C843-490A-A5BB-04DFA74A3D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9094959"/>
              </p:ext>
            </p:extLst>
          </p:nvPr>
        </p:nvGraphicFramePr>
        <p:xfrm>
          <a:off x="998220" y="2185575"/>
          <a:ext cx="10195560" cy="367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B6466-CC56-4078-BB0C-7A0D5CB3F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7F683F0D-286D-F6E7-973B-5C44661500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81E731-641C-6703-48D5-7317E8CD20E9}"/>
              </a:ext>
            </a:extLst>
          </p:cNvPr>
          <p:cNvSpPr txBox="1"/>
          <p:nvPr/>
        </p:nvSpPr>
        <p:spPr>
          <a:xfrm>
            <a:off x="9031360" y="5754812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Amasis MT Pro" panose="02040504050005020304" pitchFamily="18" charset="0"/>
              </a:rPr>
              <a:t>47</a:t>
            </a:r>
            <a:r>
              <a:rPr lang="en-US" sz="3600" b="1" i="1" dirty="0">
                <a:latin typeface="Amasis MT Pro" panose="02040504050005020304" pitchFamily="18" charset="0"/>
              </a:rPr>
              <a:t> </a:t>
            </a:r>
            <a:r>
              <a:rPr lang="en-US" sz="2800" i="1" dirty="0">
                <a:latin typeface="Amasis MT Pro" panose="02040504050005020304" pitchFamily="18" charset="0"/>
              </a:rPr>
              <a:t>days</a:t>
            </a:r>
            <a:endParaRPr lang="en-US" sz="2800" b="1" i="1" dirty="0">
              <a:latin typeface="Amasis MT Pro" panose="020405040500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C28DF-23C4-00AF-3069-BAA31F8CFF1A}"/>
              </a:ext>
            </a:extLst>
          </p:cNvPr>
          <p:cNvSpPr txBox="1"/>
          <p:nvPr/>
        </p:nvSpPr>
        <p:spPr>
          <a:xfrm>
            <a:off x="5433799" y="5798822"/>
            <a:ext cx="1324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latin typeface="Amasis MT Pro" panose="02040504050005020304" pitchFamily="18" charset="0"/>
              </a:rPr>
              <a:t>47</a:t>
            </a:r>
            <a:r>
              <a:rPr lang="en-US" sz="3600" b="1" i="1" dirty="0">
                <a:latin typeface="Amasis MT Pro" panose="02040504050005020304" pitchFamily="18" charset="0"/>
              </a:rPr>
              <a:t> </a:t>
            </a:r>
            <a:r>
              <a:rPr lang="en-US" sz="2800" i="1" dirty="0">
                <a:latin typeface="Amasis MT Pro" panose="02040504050005020304" pitchFamily="18" charset="0"/>
              </a:rPr>
              <a:t>days</a:t>
            </a:r>
            <a:endParaRPr lang="en-US" sz="2800" b="1" i="1" dirty="0">
              <a:latin typeface="Amasis MT Pro" panose="020405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7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290457-2071-4F7C-9327-CE85A282B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750" y="833399"/>
            <a:ext cx="6836726" cy="9749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highlight>
                  <a:srgbClr val="C0C0C0"/>
                </a:highlight>
                <a:ea typeface="ADLaM Display" panose="02010000000000000000" pitchFamily="2" charset="0"/>
                <a:cs typeface="ADLaM Display" panose="02010000000000000000" pitchFamily="2" charset="0"/>
              </a:rPr>
              <a:t>In-Person Absentee Voting New Process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7B1E24-2840-4BB0-AE5A-2320A01CB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334" y="1854645"/>
            <a:ext cx="6778142" cy="4235631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4000" b="1" dirty="0"/>
              <a:t>Absentee Voting by </a:t>
            </a:r>
            <a:r>
              <a:rPr lang="en-US" sz="4000" b="1" dirty="0">
                <a:solidFill>
                  <a:srgbClr val="FF0000"/>
                </a:solidFill>
              </a:rPr>
              <a:t>Envelope</a:t>
            </a:r>
            <a:r>
              <a:rPr lang="en-US" sz="4000" b="1" dirty="0"/>
              <a:t> in-person – </a:t>
            </a:r>
            <a:r>
              <a:rPr lang="en-US" sz="3400" dirty="0"/>
              <a:t>at City Hall or County Voting Location.  They will help you fill it out right there and witness it. </a:t>
            </a:r>
          </a:p>
          <a:p>
            <a:pPr>
              <a:lnSpc>
                <a:spcPct val="90000"/>
              </a:lnSpc>
            </a:pPr>
            <a:r>
              <a:rPr lang="en-US" sz="3400" dirty="0"/>
              <a:t>46</a:t>
            </a:r>
            <a:r>
              <a:rPr lang="en-US" sz="2300" dirty="0"/>
              <a:t> days to </a:t>
            </a:r>
            <a:r>
              <a:rPr lang="en-US" sz="3400" dirty="0"/>
              <a:t>19</a:t>
            </a:r>
            <a:r>
              <a:rPr lang="en-US" sz="2300" dirty="0"/>
              <a:t> day before Election Day </a:t>
            </a:r>
          </a:p>
          <a:p>
            <a:pPr>
              <a:lnSpc>
                <a:spcPct val="90000"/>
              </a:lnSpc>
            </a:pPr>
            <a:endParaRPr lang="en-US" sz="2300" dirty="0"/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120000"/>
              </a:lnSpc>
            </a:pPr>
            <a:r>
              <a:rPr lang="en-US" sz="4000" b="1" dirty="0"/>
              <a:t>Absentee Voting in-person by </a:t>
            </a:r>
            <a:r>
              <a:rPr lang="en-US" sz="4000" b="1" dirty="0">
                <a:solidFill>
                  <a:srgbClr val="FF0000"/>
                </a:solidFill>
              </a:rPr>
              <a:t>Tabulator</a:t>
            </a:r>
            <a:r>
              <a:rPr lang="en-US" sz="4000" b="1" dirty="0"/>
              <a:t> – </a:t>
            </a:r>
            <a:r>
              <a:rPr lang="en-US" sz="3400" dirty="0"/>
              <a:t>at City Hall or County Voting Location. It takes 5 min. </a:t>
            </a:r>
            <a:endParaRPr lang="en-US" sz="3400" b="1" dirty="0"/>
          </a:p>
          <a:p>
            <a:pPr>
              <a:lnSpc>
                <a:spcPct val="90000"/>
              </a:lnSpc>
            </a:pPr>
            <a:r>
              <a:rPr lang="en-US" sz="3400" dirty="0"/>
              <a:t>18 </a:t>
            </a:r>
            <a:r>
              <a:rPr lang="en-US" sz="2300" dirty="0"/>
              <a:t>day before Election Day</a:t>
            </a:r>
          </a:p>
          <a:p>
            <a:pPr>
              <a:lnSpc>
                <a:spcPct val="90000"/>
              </a:lnSpc>
            </a:pPr>
            <a:endParaRPr lang="en-US" sz="2300" dirty="0"/>
          </a:p>
          <a:p>
            <a:pPr>
              <a:lnSpc>
                <a:spcPct val="120000"/>
              </a:lnSpc>
            </a:pPr>
            <a:r>
              <a:rPr lang="en-US" sz="2900" dirty="0"/>
              <a:t>Absentee Ballots can be submitted up to 8:00 PM on Election Day at County Voting Locations.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6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8" name="Picture 17" descr="A close-up of several envelopes&#10;&#10;Description automatically generated">
            <a:extLst>
              <a:ext uri="{FF2B5EF4-FFF2-40B4-BE49-F238E27FC236}">
                <a16:creationId xmlns:a16="http://schemas.microsoft.com/office/drawing/2014/main" id="{D4F5B256-2135-8643-DF23-A522A6F5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476" y="964802"/>
            <a:ext cx="3712869" cy="2134899"/>
          </a:xfrm>
          <a:prstGeom prst="rect">
            <a:avLst/>
          </a:prstGeom>
        </p:spPr>
      </p:pic>
      <p:pic>
        <p:nvPicPr>
          <p:cNvPr id="20" name="Picture 19" descr="A hand putting a paper into a machine&#10;&#10;Description automatically generated">
            <a:extLst>
              <a:ext uri="{FF2B5EF4-FFF2-40B4-BE49-F238E27FC236}">
                <a16:creationId xmlns:a16="http://schemas.microsoft.com/office/drawing/2014/main" id="{D17D7F6D-9625-6F83-8E90-051C2562A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221" y="3558441"/>
            <a:ext cx="3371023" cy="2243263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6EEA4F1-5FA3-4EBF-97F1-DF392077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100" b="0" i="0" u="none" strike="noStrike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100" b="0" i="0" u="none" strike="noStrike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2" name="Picture 1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A900AB3C-7E84-8C48-BFCC-84E4815B0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93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624E-1256-4074-A302-8EFDA23D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515" y="715379"/>
            <a:ext cx="5440905" cy="10975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highlight>
                  <a:srgbClr val="C0C0C0"/>
                </a:highlight>
                <a:latin typeface="+mj-lt"/>
                <a:ea typeface="+mj-ea"/>
                <a:cs typeface="+mj-cs"/>
              </a:rPr>
              <a:t>Voter Education Display: 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8A40A-0195-4B3A-81F2-8B76B68F974F}"/>
              </a:ext>
            </a:extLst>
          </p:cNvPr>
          <p:cNvSpPr>
            <a:spLocks/>
          </p:cNvSpPr>
          <p:nvPr/>
        </p:nvSpPr>
        <p:spPr>
          <a:xfrm>
            <a:off x="1798888" y="1908550"/>
            <a:ext cx="4210705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dirty="0">
                <a:highlight>
                  <a:srgbClr val="C0C0C0"/>
                </a:highlight>
              </a:rPr>
              <a:t>Targeted Locations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DACD0-2773-4975-A2FE-3BD5764E1F61}"/>
              </a:ext>
            </a:extLst>
          </p:cNvPr>
          <p:cNvSpPr>
            <a:spLocks/>
          </p:cNvSpPr>
          <p:nvPr/>
        </p:nvSpPr>
        <p:spPr>
          <a:xfrm>
            <a:off x="1798888" y="2717253"/>
            <a:ext cx="4210705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Conservative Church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Community Expo or Fair.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Farmer’s Market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Gun Shows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Homeschool Community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Christian Schools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 school graduation events</a:t>
            </a: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defTabSz="740664">
              <a:spcAft>
                <a:spcPts val="600"/>
              </a:spcAft>
            </a:pPr>
            <a:endParaRPr lang="en-US" sz="1458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FD254-68A8-4D88-9653-D6F0238D59BD}"/>
              </a:ext>
            </a:extLst>
          </p:cNvPr>
          <p:cNvSpPr>
            <a:spLocks/>
          </p:cNvSpPr>
          <p:nvPr/>
        </p:nvSpPr>
        <p:spPr>
          <a:xfrm>
            <a:off x="6152153" y="1908550"/>
            <a:ext cx="4231442" cy="672624"/>
          </a:xfrm>
          <a:prstGeom prst="rect">
            <a:avLst/>
          </a:prstGeom>
        </p:spPr>
        <p:txBody>
          <a:bodyPr/>
          <a:lstStyle/>
          <a:p>
            <a:pPr defTabSz="740664">
              <a:spcAft>
                <a:spcPts val="600"/>
              </a:spcAft>
            </a:pPr>
            <a:r>
              <a:rPr lang="en-US" sz="3200" kern="1200" dirty="0">
                <a:solidFill>
                  <a:schemeClr val="tx1"/>
                </a:solidFill>
                <a:highlight>
                  <a:srgbClr val="C0C0C0"/>
                </a:highlight>
                <a:latin typeface="+mn-lt"/>
                <a:ea typeface="+mn-ea"/>
                <a:cs typeface="+mn-cs"/>
              </a:rPr>
              <a:t>Non- Partisan &amp; Ready</a:t>
            </a:r>
            <a:endParaRPr lang="en-US" sz="3200" dirty="0">
              <a:highlight>
                <a:srgbClr val="C0C0C0"/>
              </a:highlight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5CD03-9B40-4AA4-B6AB-5B38436AB901}"/>
              </a:ext>
            </a:extLst>
          </p:cNvPr>
          <p:cNvSpPr>
            <a:spLocks/>
          </p:cNvSpPr>
          <p:nvPr/>
        </p:nvSpPr>
        <p:spPr>
          <a:xfrm>
            <a:off x="6130469" y="2662911"/>
            <a:ext cx="4231442" cy="3008017"/>
          </a:xfrm>
          <a:prstGeom prst="rect">
            <a:avLst/>
          </a:prstGeom>
        </p:spPr>
        <p:txBody>
          <a:bodyPr/>
          <a:lstStyle/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accepted at a church or other public event the goal is to present as non-partisan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Friendly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Welcoming 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Informed about the process, willing to use resources to find info</a:t>
            </a:r>
            <a:r>
              <a:rPr lang="en-US" sz="2000" dirty="0"/>
              <a:t>rmation.</a:t>
            </a:r>
          </a:p>
          <a:p>
            <a:pPr marL="342900" indent="-342900" defTabSz="74066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 savvy and paper savvy.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13C53F7-A9FD-4503-9396-7A3FE9D0C699}"/>
              </a:ext>
            </a:extLst>
          </p:cNvPr>
          <p:cNvSpPr>
            <a:spLocks/>
          </p:cNvSpPr>
          <p:nvPr/>
        </p:nvSpPr>
        <p:spPr>
          <a:xfrm>
            <a:off x="8142810" y="5725271"/>
            <a:ext cx="2239489" cy="298080"/>
          </a:xfrm>
          <a:prstGeom prst="rect">
            <a:avLst/>
          </a:prstGeom>
        </p:spPr>
        <p:txBody>
          <a:bodyPr/>
          <a:lstStyle/>
          <a:p>
            <a:pPr algn="r" defTabSz="740664">
              <a:spcAft>
                <a:spcPts val="600"/>
              </a:spcAft>
              <a:defRPr/>
            </a:pPr>
            <a:fld id="{D76B855D-E9CC-4FF8-AD85-6CDC7B89A0DE}" type="slidenum">
              <a:rPr lang="en-US" sz="972" kern="1200">
                <a:solidFill>
                  <a:srgbClr val="555555"/>
                </a:solidFill>
                <a:latin typeface="Calibri" panose="020F0502020204030204"/>
                <a:ea typeface="+mn-ea"/>
                <a:cs typeface="+mn-cs"/>
              </a:rPr>
              <a:pPr algn="r" defTabSz="740664">
                <a:spcAft>
                  <a:spcPts val="600"/>
                </a:spcAft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F3FA6-B95F-18E6-4C10-E63830BC9DBA}"/>
              </a:ext>
            </a:extLst>
          </p:cNvPr>
          <p:cNvCxnSpPr>
            <a:cxnSpLocks/>
          </p:cNvCxnSpPr>
          <p:nvPr/>
        </p:nvCxnSpPr>
        <p:spPr>
          <a:xfrm>
            <a:off x="5760450" y="1908550"/>
            <a:ext cx="0" cy="4498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F80660CA-A857-44F9-2A9B-A8BD6384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20" y="6023351"/>
            <a:ext cx="1167852" cy="547950"/>
          </a:xfrm>
          <a:prstGeom prst="rect">
            <a:avLst/>
          </a:prstGeom>
        </p:spPr>
      </p:pic>
      <p:pic>
        <p:nvPicPr>
          <p:cNvPr id="12" name="Picture 11" descr="A check mark in a box&#10;&#10;Description automatically generated">
            <a:extLst>
              <a:ext uri="{FF2B5EF4-FFF2-40B4-BE49-F238E27FC236}">
                <a16:creationId xmlns:a16="http://schemas.microsoft.com/office/drawing/2014/main" id="{D5A7DB45-4687-C3FA-7FC0-CF7C650AA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404" y="177897"/>
            <a:ext cx="1803237" cy="167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EB8CC-E887-4C39-A032-E3471EDC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What to include: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28E79-36F1-4487-B6B6-7A33F5C3C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QR codes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5DDB48-166A-4E16-B9DF-C5C6570A1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9788" y="2505075"/>
            <a:ext cx="3291840" cy="3684588"/>
          </a:xfrm>
        </p:spPr>
        <p:txBody>
          <a:bodyPr/>
          <a:lstStyle/>
          <a:p>
            <a:r>
              <a:rPr lang="en-US" sz="2000" dirty="0"/>
              <a:t>MNVOTES. org</a:t>
            </a:r>
          </a:p>
          <a:p>
            <a:r>
              <a:rPr lang="en-US" sz="2000" dirty="0"/>
              <a:t>What’s on my Ballot</a:t>
            </a:r>
          </a:p>
          <a:p>
            <a:r>
              <a:rPr lang="en-US" sz="2000" dirty="0"/>
              <a:t>Where is my Polling Place</a:t>
            </a:r>
          </a:p>
          <a:p>
            <a:r>
              <a:rPr lang="en-US" dirty="0"/>
              <a:t>Absentee Ballot Request</a:t>
            </a:r>
          </a:p>
          <a:p>
            <a:r>
              <a:rPr lang="en-US" sz="2000" dirty="0"/>
              <a:t>Register to Vote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4C5B2A-12FB-43E3-8389-C0A5E65E6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Decor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09F06-9236-4635-AFB4-5E7D384A6BA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sz="2000" dirty="0"/>
              <a:t>Large QR displays</a:t>
            </a:r>
          </a:p>
          <a:p>
            <a:r>
              <a:rPr lang="en-US" sz="2000" dirty="0"/>
              <a:t>Table clothe that’s patriotic and eye catching</a:t>
            </a:r>
          </a:p>
          <a:p>
            <a:r>
              <a:rPr lang="en-US" dirty="0"/>
              <a:t>Banner – Voter info Here</a:t>
            </a:r>
          </a:p>
          <a:p>
            <a:r>
              <a:rPr lang="en-US" sz="2000" dirty="0"/>
              <a:t>Volunteers with smiles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ED6379-8C31-4483-A809-D0E84782F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6B855D-E9CC-4FF8-AD85-6CDC7B89A0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6D0387-7057-4207-9037-65B55A7B21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Resources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E1302F8-9FA6-4CC4-AD07-E8137FCC99A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Calendar display</a:t>
            </a:r>
          </a:p>
          <a:p>
            <a:r>
              <a:rPr lang="en-US" sz="2000" dirty="0" err="1"/>
              <a:t>WiFi</a:t>
            </a:r>
            <a:r>
              <a:rPr lang="en-US" sz="2000" dirty="0"/>
              <a:t> access</a:t>
            </a:r>
          </a:p>
          <a:p>
            <a:r>
              <a:rPr lang="en-US" sz="2000" dirty="0"/>
              <a:t>Laptops</a:t>
            </a:r>
          </a:p>
          <a:p>
            <a:r>
              <a:rPr lang="en-US" sz="2000" dirty="0"/>
              <a:t>Cellphones</a:t>
            </a:r>
          </a:p>
          <a:p>
            <a:r>
              <a:rPr lang="en-US" dirty="0"/>
              <a:t>Tabs open to SOS sites</a:t>
            </a:r>
          </a:p>
          <a:p>
            <a:r>
              <a:rPr lang="en-US" dirty="0"/>
              <a:t>Paper list of County Voting Locations</a:t>
            </a:r>
          </a:p>
          <a:p>
            <a:r>
              <a:rPr lang="en-US" dirty="0"/>
              <a:t>Flyers </a:t>
            </a:r>
          </a:p>
          <a:p>
            <a:r>
              <a:rPr lang="en-US" dirty="0"/>
              <a:t>Business cards</a:t>
            </a:r>
          </a:p>
          <a:p>
            <a:endParaRPr lang="en-US" dirty="0"/>
          </a:p>
        </p:txBody>
      </p:sp>
      <p:pic>
        <p:nvPicPr>
          <p:cNvPr id="13" name="Picture 12" descr="A qr code with text&#10;&#10;Description automatically generated">
            <a:extLst>
              <a:ext uri="{FF2B5EF4-FFF2-40B4-BE49-F238E27FC236}">
                <a16:creationId xmlns:a16="http://schemas.microsoft.com/office/drawing/2014/main" id="{C553280E-6744-226F-7154-146A12CFA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92" y="4641971"/>
            <a:ext cx="1440708" cy="1440708"/>
          </a:xfrm>
          <a:prstGeom prst="rect">
            <a:avLst/>
          </a:prstGeom>
        </p:spPr>
      </p:pic>
      <p:pic>
        <p:nvPicPr>
          <p:cNvPr id="15" name="Picture 14" descr="A computer on a table with a plate of candies&#10;&#10;Description automatically generated">
            <a:extLst>
              <a:ext uri="{FF2B5EF4-FFF2-40B4-BE49-F238E27FC236}">
                <a16:creationId xmlns:a16="http://schemas.microsoft.com/office/drawing/2014/main" id="{F1C401B4-C80E-AE3B-32AD-42521A742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32" y="4641971"/>
            <a:ext cx="2043380" cy="1330566"/>
          </a:xfrm>
          <a:prstGeom prst="rect">
            <a:avLst/>
          </a:prstGeom>
        </p:spPr>
      </p:pic>
      <p:pic>
        <p:nvPicPr>
          <p:cNvPr id="17" name="Picture 16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D2146AF1-4405-545B-FFD7-C308B9F67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163" y="365125"/>
            <a:ext cx="5302252" cy="132556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717557-03F0-83E0-4D16-1620A03547DD}"/>
              </a:ext>
            </a:extLst>
          </p:cNvPr>
          <p:cNvCxnSpPr>
            <a:cxnSpLocks/>
          </p:cNvCxnSpPr>
          <p:nvPr/>
        </p:nvCxnSpPr>
        <p:spPr>
          <a:xfrm>
            <a:off x="4131628" y="1850290"/>
            <a:ext cx="0" cy="4339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B57FE5E-B948-3D79-2E78-13960030F8ED}"/>
              </a:ext>
            </a:extLst>
          </p:cNvPr>
          <p:cNvCxnSpPr>
            <a:cxnSpLocks/>
          </p:cNvCxnSpPr>
          <p:nvPr/>
        </p:nvCxnSpPr>
        <p:spPr>
          <a:xfrm>
            <a:off x="7863569" y="1850290"/>
            <a:ext cx="0" cy="45060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5FB8C6DF-A09A-CE6C-6BAB-EDB1459462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420" y="6023351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95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9CB640-B04F-0997-114D-555EACA42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9/3/20XX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5D54-7CB7-BD30-B177-32B0A2771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Presentation Title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9B7BE-59DD-0806-86CC-B0B13E84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6B855D-E9CC-4FF8-AD85-6CDC7B89A0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5649B22-0A3A-AECB-A6C6-495767036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426076"/>
            <a:ext cx="10515600" cy="1325563"/>
          </a:xfrm>
        </p:spPr>
        <p:txBody>
          <a:bodyPr/>
          <a:lstStyle/>
          <a:p>
            <a:r>
              <a:rPr lang="en-US" dirty="0">
                <a:highlight>
                  <a:srgbClr val="C0C0C0"/>
                </a:highlight>
              </a:rPr>
              <a:t>Banner ideas: </a:t>
            </a:r>
          </a:p>
        </p:txBody>
      </p:sp>
      <p:pic>
        <p:nvPicPr>
          <p:cNvPr id="12" name="Picture 11" descr="A red white and blue flag with stars&#10;&#10;Description automatically generated">
            <a:extLst>
              <a:ext uri="{FF2B5EF4-FFF2-40B4-BE49-F238E27FC236}">
                <a16:creationId xmlns:a16="http://schemas.microsoft.com/office/drawing/2014/main" id="{B5719CF5-4211-9763-38D3-CDE24136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516" y="426076"/>
            <a:ext cx="5302252" cy="1325563"/>
          </a:xfrm>
          <a:prstGeom prst="rect">
            <a:avLst/>
          </a:prstGeom>
        </p:spPr>
      </p:pic>
      <p:graphicFrame>
        <p:nvGraphicFramePr>
          <p:cNvPr id="16" name="TextBox 13">
            <a:extLst>
              <a:ext uri="{FF2B5EF4-FFF2-40B4-BE49-F238E27FC236}">
                <a16:creationId xmlns:a16="http://schemas.microsoft.com/office/drawing/2014/main" id="{1D2F16AF-9057-A0D0-DA90-6ED9E5A0D2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948982"/>
              </p:ext>
            </p:extLst>
          </p:nvPr>
        </p:nvGraphicFramePr>
        <p:xfrm>
          <a:off x="1431757" y="2106929"/>
          <a:ext cx="10130590" cy="4031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4E2B039A-12E4-381F-F882-A556477072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B74BEEB-CF2C-5044-494C-2CF4A3553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 err="1">
                <a:highlight>
                  <a:srgbClr val="C0C0C0"/>
                </a:highlight>
              </a:rPr>
              <a:t>Printables</a:t>
            </a:r>
            <a:r>
              <a:rPr lang="en-US" sz="3400" dirty="0">
                <a:highlight>
                  <a:srgbClr val="C0C0C0"/>
                </a:highlight>
              </a:rPr>
              <a:t> Provided: 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3CA35E-9BC6-A42D-7C37-B40B1209CA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8493" y="2304288"/>
            <a:ext cx="4498848" cy="38234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QR codes on printable labeled page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800" dirty="0"/>
              <a:t>Labeled page and/or QR .</a:t>
            </a:r>
            <a:r>
              <a:rPr lang="en-US" sz="1800" dirty="0" err="1"/>
              <a:t>png</a:t>
            </a:r>
            <a:endParaRPr lang="en-US" sz="1800" dirty="0"/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Caucus Finder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Early Voting Locations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MNVotes.org 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What’s on my Ballot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Polling place finder for Election day </a:t>
            </a:r>
          </a:p>
          <a:p>
            <a:pPr marL="1200150" lvl="2" indent="-228600">
              <a:buFont typeface="Arial" panose="020B0604020202020204" pitchFamily="34" charset="0"/>
              <a:buChar char="•"/>
            </a:pPr>
            <a:r>
              <a:rPr lang="en-US" sz="1600" dirty="0"/>
              <a:t>Register to Vote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47 Days to Vote key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 dirty="0"/>
              <a:t> Flyer – 2 sided half sheets for printing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000" i="1" dirty="0"/>
              <a:t>2026 Election Cycle Calendar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D993D-7F99-258B-FD26-FBD5F8F6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01952" y="6356350"/>
            <a:ext cx="301752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pic>
        <p:nvPicPr>
          <p:cNvPr id="17" name="Picture 16" descr="A person standing behind a table with flags and calendars&#10;&#10;Description automatically generated">
            <a:extLst>
              <a:ext uri="{FF2B5EF4-FFF2-40B4-BE49-F238E27FC236}">
                <a16:creationId xmlns:a16="http://schemas.microsoft.com/office/drawing/2014/main" id="{B971D359-6492-841D-44F2-A1B5A8AE4C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3" r="8024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8210A-2373-4D09-65A7-EC1DFA2E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37321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D76B855D-E9CC-4FF8-AD85-6CDC7B89A0DE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8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  <p:pic>
        <p:nvPicPr>
          <p:cNvPr id="18" name="Picture 17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357D5C6A-4295-7BF0-BBFA-44395F1D1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0" y="284170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26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4E2D36-1A98-A423-40A8-043AB223E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Checklist: </a:t>
            </a:r>
            <a:b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You’ll Need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85C4E-6327-851C-7945-9FA96B110AD4}"/>
              </a:ext>
            </a:extLst>
          </p:cNvPr>
          <p:cNvSpPr txBox="1"/>
          <p:nvPr/>
        </p:nvSpPr>
        <p:spPr>
          <a:xfrm>
            <a:off x="4835711" y="237506"/>
            <a:ext cx="6555347" cy="63429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LOCATION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Permission and dates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Table and chairs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Backdrop if possible (portable frame &amp; drape)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Tablecloth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Large Printed QR Codes on 8 x 11  </a:t>
            </a:r>
            <a:r>
              <a:rPr lang="en-US" sz="1400" dirty="0"/>
              <a:t>(Foam Core board x  2, Dollar store)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 	</a:t>
            </a:r>
            <a:r>
              <a:rPr lang="en-US" sz="1200" dirty="0"/>
              <a:t>Register to vote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What’s on my Ballot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Election Day Voting Location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Voting Locations – Early and Election Day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    	MNVOTES.org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	Caucus Finder </a:t>
            </a: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Flyers with Election Calendar </a:t>
            </a:r>
            <a:r>
              <a:rPr lang="en-US" sz="1400" dirty="0"/>
              <a:t>(colored paper)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Laptop </a:t>
            </a:r>
            <a:r>
              <a:rPr lang="en-US" sz="1400" b="1" dirty="0"/>
              <a:t>(power cord and outlet, </a:t>
            </a:r>
            <a:r>
              <a:rPr lang="en-US" sz="1400" b="1" dirty="0" err="1"/>
              <a:t>WiFi</a:t>
            </a:r>
            <a:r>
              <a:rPr lang="en-US" sz="1400" b="1" dirty="0"/>
              <a:t> access or hotspot)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1500" dirty="0"/>
              <a:t>   	</a:t>
            </a:r>
            <a:r>
              <a:rPr lang="en-US" sz="1200" dirty="0"/>
              <a:t>SOS website tabs </a:t>
            </a:r>
          </a:p>
          <a:p>
            <a:pPr marL="228600" lvl="1">
              <a:lnSpc>
                <a:spcPct val="90000"/>
              </a:lnSpc>
              <a:spcAft>
                <a:spcPts val="600"/>
              </a:spcAft>
            </a:pPr>
            <a:r>
              <a:rPr lang="en-US" sz="1200" dirty="0"/>
              <a:t>   	</a:t>
            </a:r>
            <a:r>
              <a:rPr lang="en-US" sz="1200" i="1" dirty="0"/>
              <a:t>2024 Election Toolkit </a:t>
            </a:r>
            <a:r>
              <a:rPr lang="en-US" sz="1200" dirty="0"/>
              <a:t>PowerPoint open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Printed list of County Locations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Calendar Display </a:t>
            </a:r>
            <a:r>
              <a:rPr lang="en-US" sz="1400" dirty="0"/>
              <a:t>(Dollar store 2024 calendar &amp; highlighters, Foam Core x 3)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Banner or large Flag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2-sided tape is a must!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Volunteers </a:t>
            </a:r>
          </a:p>
        </p:txBody>
      </p:sp>
      <p:pic>
        <p:nvPicPr>
          <p:cNvPr id="3" name="Picture 2" descr="A logo with red and blue stripes&#10;&#10;Description automatically generated">
            <a:extLst>
              <a:ext uri="{FF2B5EF4-FFF2-40B4-BE49-F238E27FC236}">
                <a16:creationId xmlns:a16="http://schemas.microsoft.com/office/drawing/2014/main" id="{661C5250-5793-CCEC-9F3A-C85FAD2B5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80" y="6090276"/>
            <a:ext cx="1167852" cy="5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3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746</Words>
  <Application>Microsoft Office PowerPoint</Application>
  <PresentationFormat>Widescreen</PresentationFormat>
  <Paragraphs>171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ADLaM Display</vt:lpstr>
      <vt:lpstr>Agency FB</vt:lpstr>
      <vt:lpstr>Amasis MT Pro</vt:lpstr>
      <vt:lpstr>Arial</vt:lpstr>
      <vt:lpstr>Calibri</vt:lpstr>
      <vt:lpstr>Calibri Light</vt:lpstr>
      <vt:lpstr>Office Theme</vt:lpstr>
      <vt:lpstr>2026  Election  Toolkit </vt:lpstr>
      <vt:lpstr>Voter Impact Booth Toolkit</vt:lpstr>
      <vt:lpstr>Multiple opportunities to set up Early Voter Displays:   One-time events or recurring displays through the 2026 cycle.</vt:lpstr>
      <vt:lpstr>In-Person Absentee Voting New Process </vt:lpstr>
      <vt:lpstr>Voter Education Display:  </vt:lpstr>
      <vt:lpstr>What to include:  </vt:lpstr>
      <vt:lpstr>Banner ideas: </vt:lpstr>
      <vt:lpstr>Printables Provided:  </vt:lpstr>
      <vt:lpstr>Checklist:  What You’ll Need</vt:lpstr>
      <vt:lpstr>What we have for you to use: Tip: QR Codes Generated free at Canva or Vistaprint</vt:lpstr>
      <vt:lpstr>PowerPoint Presentation</vt:lpstr>
      <vt:lpstr>PowerPoint Presentation</vt:lpstr>
      <vt:lpstr>PowerPoint Presentation</vt:lpstr>
      <vt:lpstr>PowerPoint Presentation</vt:lpstr>
      <vt:lpstr>Clear Outline of the  new Early voting system. </vt:lpstr>
      <vt:lpstr>PowerPoint Presentation</vt:lpstr>
      <vt:lpstr>Thank you for your time: Brought to you by a Federation of Republican Women local club.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 Election  Toolkit </dc:title>
  <dc:creator>Ann Boyd</dc:creator>
  <cp:lastModifiedBy>Ann Boyd</cp:lastModifiedBy>
  <cp:revision>7</cp:revision>
  <dcterms:created xsi:type="dcterms:W3CDTF">2023-11-18T20:43:07Z</dcterms:created>
  <dcterms:modified xsi:type="dcterms:W3CDTF">2026-04-28T15:55:39Z</dcterms:modified>
</cp:coreProperties>
</file>