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4"/>
  </p:sldMasterIdLst>
  <p:notesMasterIdLst>
    <p:notesMasterId r:id="rId32"/>
  </p:notesMasterIdLst>
  <p:sldIdLst>
    <p:sldId id="3846" r:id="rId5"/>
    <p:sldId id="3861" r:id="rId6"/>
    <p:sldId id="3862" r:id="rId7"/>
    <p:sldId id="3827" r:id="rId8"/>
    <p:sldId id="3835" r:id="rId9"/>
    <p:sldId id="3838" r:id="rId10"/>
    <p:sldId id="3856" r:id="rId11"/>
    <p:sldId id="3792" r:id="rId12"/>
    <p:sldId id="3839" r:id="rId13"/>
    <p:sldId id="3836" r:id="rId14"/>
    <p:sldId id="3837" r:id="rId15"/>
    <p:sldId id="3863" r:id="rId16"/>
    <p:sldId id="3859" r:id="rId17"/>
    <p:sldId id="3794" r:id="rId18"/>
    <p:sldId id="3832" r:id="rId19"/>
    <p:sldId id="3858" r:id="rId20"/>
    <p:sldId id="3860" r:id="rId21"/>
    <p:sldId id="3848" r:id="rId22"/>
    <p:sldId id="3845" r:id="rId23"/>
    <p:sldId id="3866" r:id="rId24"/>
    <p:sldId id="3857" r:id="rId25"/>
    <p:sldId id="3849" r:id="rId26"/>
    <p:sldId id="3867" r:id="rId27"/>
    <p:sldId id="3868" r:id="rId28"/>
    <p:sldId id="3869" r:id="rId29"/>
    <p:sldId id="3844" r:id="rId30"/>
    <p:sldId id="38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February 27</a:t>
          </a:r>
          <a:r>
            <a:rPr lang="en-US" sz="2800" b="0" i="0" u="none" baseline="30000" dirty="0"/>
            <a:t>th</a:t>
          </a:r>
          <a:r>
            <a:rPr lang="en-US" sz="2800" b="0" i="0" u="none" dirty="0"/>
            <a:t> </a:t>
          </a:r>
          <a:r>
            <a:rPr lang="en-US" sz="2000" b="0" i="0" u="none" dirty="0"/>
            <a:t>Precinct Caucuses </a:t>
          </a:r>
          <a:endParaRPr lang="en-US" sz="2000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March 5 </a:t>
          </a:r>
        </a:p>
        <a:p>
          <a:r>
            <a:rPr lang="en-US" sz="1800" b="0" i="0" u="none" dirty="0"/>
            <a:t>Presidential Primary </a:t>
          </a:r>
        </a:p>
        <a:p>
          <a:r>
            <a:rPr lang="en-US" sz="1800" b="0" i="0" u="none" dirty="0"/>
            <a:t>(Super Tuesday!)</a:t>
          </a:r>
        </a:p>
        <a:p>
          <a:r>
            <a:rPr lang="en-US" sz="1800" b="1" i="0" u="none" dirty="0"/>
            <a:t>Jan. 19 – Mar. 5</a:t>
          </a:r>
          <a:endParaRPr lang="en-US" sz="1800" b="1" dirty="0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August 13</a:t>
          </a:r>
        </a:p>
        <a:p>
          <a:r>
            <a:rPr lang="en-US" sz="1800" b="0" i="0" u="none" dirty="0"/>
            <a:t>General Primary</a:t>
          </a:r>
        </a:p>
        <a:p>
          <a:endParaRPr lang="en-US" sz="1800" b="0" i="0" u="none" dirty="0"/>
        </a:p>
        <a:p>
          <a:r>
            <a:rPr lang="en-US" sz="1800" b="1" dirty="0"/>
            <a:t>June 28 – Aug. 13</a:t>
          </a:r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November 5</a:t>
          </a:r>
        </a:p>
        <a:p>
          <a:r>
            <a:rPr lang="en-US" sz="1800" b="0" i="0" u="none" dirty="0"/>
            <a:t>General Election</a:t>
          </a:r>
        </a:p>
        <a:p>
          <a:endParaRPr lang="en-US" sz="1800" b="0" i="0" u="none" dirty="0"/>
        </a:p>
        <a:p>
          <a:r>
            <a:rPr lang="en-US" sz="1800" b="1" i="0" u="none" dirty="0"/>
            <a:t>Sep. 20 – Nov. 5 </a:t>
          </a:r>
          <a:endParaRPr lang="en-US" sz="1800" b="1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4"/>
      <dgm:spPr/>
    </dgm:pt>
    <dgm:pt modelId="{9C3A7F13-9585-42DF-AD32-B56F82B123C8}" type="pres">
      <dgm:prSet presAssocID="{C54063C4-24CD-4834-9424-53756AE38C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8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4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4"/>
      <dgm:spPr/>
    </dgm:pt>
    <dgm:pt modelId="{C08FC467-91FE-48BD-B243-273925C2B75A}" type="pres">
      <dgm:prSet presAssocID="{7DBF5CB5-29DD-4671-A0F3-981D4857150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8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4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4"/>
      <dgm:spPr/>
    </dgm:pt>
    <dgm:pt modelId="{4104A2F1-FB99-4C42-8067-46B8EEEC9610}" type="pres">
      <dgm:prSet presAssocID="{6088456C-4B73-4948-985C-DD954DEF44E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8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4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4"/>
      <dgm:spPr/>
    </dgm:pt>
    <dgm:pt modelId="{AC6B335A-D8B4-46D8-93DE-B9EF1773F6AC}" type="pres">
      <dgm:prSet presAssocID="{C2728830-9A00-4764-A9F1-670DDF9E57B3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8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74D3E-0599-483A-8EC8-4398186F7E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CE20C0-DDBD-462D-98C0-59C598BE4F7A}">
      <dgm:prSet/>
      <dgm:spPr/>
      <dgm:t>
        <a:bodyPr/>
        <a:lstStyle/>
        <a:p>
          <a:r>
            <a:rPr lang="en-US"/>
            <a:t>47 days!!</a:t>
          </a:r>
        </a:p>
      </dgm:t>
    </dgm:pt>
    <dgm:pt modelId="{D7FCD85F-1D82-4025-80DD-C534D41A3582}" type="parTrans" cxnId="{D0746895-E718-4DB8-BDC7-29C6C66C6DA3}">
      <dgm:prSet/>
      <dgm:spPr/>
      <dgm:t>
        <a:bodyPr/>
        <a:lstStyle/>
        <a:p>
          <a:endParaRPr lang="en-US"/>
        </a:p>
      </dgm:t>
    </dgm:pt>
    <dgm:pt modelId="{E2835765-E29B-45BA-9892-77A8746C4AB6}" type="sibTrans" cxnId="{D0746895-E718-4DB8-BDC7-29C6C66C6DA3}">
      <dgm:prSet/>
      <dgm:spPr/>
      <dgm:t>
        <a:bodyPr/>
        <a:lstStyle/>
        <a:p>
          <a:endParaRPr lang="en-US"/>
        </a:p>
      </dgm:t>
    </dgm:pt>
    <dgm:pt modelId="{4C7A9675-5779-4DBB-A2DC-C9BA3CF314AF}">
      <dgm:prSet/>
      <dgm:spPr/>
      <dgm:t>
        <a:bodyPr/>
        <a:lstStyle/>
        <a:p>
          <a:r>
            <a:rPr lang="en-US"/>
            <a:t>Early Voting</a:t>
          </a:r>
        </a:p>
      </dgm:t>
    </dgm:pt>
    <dgm:pt modelId="{61FA8CDD-0D52-4379-BB2E-8418F4158C6C}" type="parTrans" cxnId="{B085728A-E0A3-497B-9E34-FEFEEC319DB9}">
      <dgm:prSet/>
      <dgm:spPr/>
      <dgm:t>
        <a:bodyPr/>
        <a:lstStyle/>
        <a:p>
          <a:endParaRPr lang="en-US"/>
        </a:p>
      </dgm:t>
    </dgm:pt>
    <dgm:pt modelId="{6F5C39E0-E59B-4547-98ED-A9B0502C0505}" type="sibTrans" cxnId="{B085728A-E0A3-497B-9E34-FEFEEC319DB9}">
      <dgm:prSet/>
      <dgm:spPr/>
      <dgm:t>
        <a:bodyPr/>
        <a:lstStyle/>
        <a:p>
          <a:endParaRPr lang="en-US"/>
        </a:p>
      </dgm:t>
    </dgm:pt>
    <dgm:pt modelId="{85AEE4C6-F032-44ED-A514-622AED659241}">
      <dgm:prSet/>
      <dgm:spPr/>
      <dgm:t>
        <a:bodyPr/>
        <a:lstStyle/>
        <a:p>
          <a:r>
            <a:rPr lang="en-US"/>
            <a:t>New Voting Rules</a:t>
          </a:r>
        </a:p>
      </dgm:t>
    </dgm:pt>
    <dgm:pt modelId="{A06D8BFC-6221-408B-B0AA-EA3C7184F514}" type="parTrans" cxnId="{2B9582FE-298E-42C8-A6D0-10C238EA4551}">
      <dgm:prSet/>
      <dgm:spPr/>
      <dgm:t>
        <a:bodyPr/>
        <a:lstStyle/>
        <a:p>
          <a:endParaRPr lang="en-US"/>
        </a:p>
      </dgm:t>
    </dgm:pt>
    <dgm:pt modelId="{D58FB1D9-AB91-400A-8274-15441F60B2BA}" type="sibTrans" cxnId="{2B9582FE-298E-42C8-A6D0-10C238EA4551}">
      <dgm:prSet/>
      <dgm:spPr/>
      <dgm:t>
        <a:bodyPr/>
        <a:lstStyle/>
        <a:p>
          <a:endParaRPr lang="en-US"/>
        </a:p>
      </dgm:t>
    </dgm:pt>
    <dgm:pt modelId="{D444FFB3-6E83-4DE0-9787-A0EADEF00802}">
      <dgm:prSet/>
      <dgm:spPr/>
      <dgm:t>
        <a:bodyPr/>
        <a:lstStyle/>
        <a:p>
          <a:r>
            <a:rPr lang="en-US"/>
            <a:t>New Voting Window</a:t>
          </a:r>
        </a:p>
      </dgm:t>
    </dgm:pt>
    <dgm:pt modelId="{63D65CDC-DFA5-4DCE-AC1F-2AF427FDA803}" type="parTrans" cxnId="{B84FB022-41D4-4324-9C63-048760DFC0D6}">
      <dgm:prSet/>
      <dgm:spPr/>
      <dgm:t>
        <a:bodyPr/>
        <a:lstStyle/>
        <a:p>
          <a:endParaRPr lang="en-US"/>
        </a:p>
      </dgm:t>
    </dgm:pt>
    <dgm:pt modelId="{543D132F-9CDC-47F8-AB73-ED0548360F79}" type="sibTrans" cxnId="{B84FB022-41D4-4324-9C63-048760DFC0D6}">
      <dgm:prSet/>
      <dgm:spPr/>
      <dgm:t>
        <a:bodyPr/>
        <a:lstStyle/>
        <a:p>
          <a:endParaRPr lang="en-US"/>
        </a:p>
      </dgm:t>
    </dgm:pt>
    <dgm:pt modelId="{0BC7092E-7E32-43CD-9518-2745949BCCFE}">
      <dgm:prSet/>
      <dgm:spPr/>
      <dgm:t>
        <a:bodyPr/>
        <a:lstStyle/>
        <a:p>
          <a:r>
            <a:rPr lang="en-US"/>
            <a:t>More Ways to Vote </a:t>
          </a:r>
        </a:p>
      </dgm:t>
    </dgm:pt>
    <dgm:pt modelId="{F271D881-9514-4EDC-B28B-98598DB03B88}" type="parTrans" cxnId="{CD3ECB32-3285-474F-8E80-A4DB678E4E3E}">
      <dgm:prSet/>
      <dgm:spPr/>
      <dgm:t>
        <a:bodyPr/>
        <a:lstStyle/>
        <a:p>
          <a:endParaRPr lang="en-US"/>
        </a:p>
      </dgm:t>
    </dgm:pt>
    <dgm:pt modelId="{CBFE7C97-D836-438A-88CA-4E2B1642052B}" type="sibTrans" cxnId="{CD3ECB32-3285-474F-8E80-A4DB678E4E3E}">
      <dgm:prSet/>
      <dgm:spPr/>
      <dgm:t>
        <a:bodyPr/>
        <a:lstStyle/>
        <a:p>
          <a:endParaRPr lang="en-US"/>
        </a:p>
      </dgm:t>
    </dgm:pt>
    <dgm:pt modelId="{6EF37F13-DE6F-43FC-8CCF-16B5F641CF1B}" type="pres">
      <dgm:prSet presAssocID="{48B74D3E-0599-483A-8EC8-4398186F7E6B}" presName="linear" presStyleCnt="0">
        <dgm:presLayoutVars>
          <dgm:animLvl val="lvl"/>
          <dgm:resizeHandles val="exact"/>
        </dgm:presLayoutVars>
      </dgm:prSet>
      <dgm:spPr/>
    </dgm:pt>
    <dgm:pt modelId="{48010BBD-6553-40CE-8835-0449773D3310}" type="pres">
      <dgm:prSet presAssocID="{46CE20C0-DDBD-462D-98C0-59C598BE4F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21D84C-1AF8-43BB-BCD0-9A6F716370A2}" type="pres">
      <dgm:prSet presAssocID="{E2835765-E29B-45BA-9892-77A8746C4AB6}" presName="spacer" presStyleCnt="0"/>
      <dgm:spPr/>
    </dgm:pt>
    <dgm:pt modelId="{2BABB030-B8A4-4B92-88AF-2077D6BF7F7D}" type="pres">
      <dgm:prSet presAssocID="{4C7A9675-5779-4DBB-A2DC-C9BA3CF314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98DF0E-332F-40B5-8CB5-9C2458FE78BF}" type="pres">
      <dgm:prSet presAssocID="{6F5C39E0-E59B-4547-98ED-A9B0502C0505}" presName="spacer" presStyleCnt="0"/>
      <dgm:spPr/>
    </dgm:pt>
    <dgm:pt modelId="{24C74457-D5A5-47BC-BAD7-983AE619F332}" type="pres">
      <dgm:prSet presAssocID="{85AEE4C6-F032-44ED-A514-622AED6592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57ECB1A-6C4D-4361-8579-6A0C64DAFD4E}" type="pres">
      <dgm:prSet presAssocID="{D58FB1D9-AB91-400A-8274-15441F60B2BA}" presName="spacer" presStyleCnt="0"/>
      <dgm:spPr/>
    </dgm:pt>
    <dgm:pt modelId="{08AF7A6C-8C06-434B-A0B0-BB4E81348704}" type="pres">
      <dgm:prSet presAssocID="{D444FFB3-6E83-4DE0-9787-A0EADEF008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360C76-BD84-4E3A-831B-AD200CB4D957}" type="pres">
      <dgm:prSet presAssocID="{543D132F-9CDC-47F8-AB73-ED0548360F79}" presName="spacer" presStyleCnt="0"/>
      <dgm:spPr/>
    </dgm:pt>
    <dgm:pt modelId="{A0B9C431-D0AC-432C-8BBF-29D820132D87}" type="pres">
      <dgm:prSet presAssocID="{0BC7092E-7E32-43CD-9518-2745949BCC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4FB022-41D4-4324-9C63-048760DFC0D6}" srcId="{48B74D3E-0599-483A-8EC8-4398186F7E6B}" destId="{D444FFB3-6E83-4DE0-9787-A0EADEF00802}" srcOrd="3" destOrd="0" parTransId="{63D65CDC-DFA5-4DCE-AC1F-2AF427FDA803}" sibTransId="{543D132F-9CDC-47F8-AB73-ED0548360F79}"/>
    <dgm:cxn modelId="{9BADF22B-2704-4CAB-BB9C-8C20F7BFC2B4}" type="presOf" srcId="{D444FFB3-6E83-4DE0-9787-A0EADEF00802}" destId="{08AF7A6C-8C06-434B-A0B0-BB4E81348704}" srcOrd="0" destOrd="0" presId="urn:microsoft.com/office/officeart/2005/8/layout/vList2"/>
    <dgm:cxn modelId="{CD3ECB32-3285-474F-8E80-A4DB678E4E3E}" srcId="{48B74D3E-0599-483A-8EC8-4398186F7E6B}" destId="{0BC7092E-7E32-43CD-9518-2745949BCCFE}" srcOrd="4" destOrd="0" parTransId="{F271D881-9514-4EDC-B28B-98598DB03B88}" sibTransId="{CBFE7C97-D836-438A-88CA-4E2B1642052B}"/>
    <dgm:cxn modelId="{28402638-1BD9-417A-86C7-CDD6F782AD63}" type="presOf" srcId="{4C7A9675-5779-4DBB-A2DC-C9BA3CF314AF}" destId="{2BABB030-B8A4-4B92-88AF-2077D6BF7F7D}" srcOrd="0" destOrd="0" presId="urn:microsoft.com/office/officeart/2005/8/layout/vList2"/>
    <dgm:cxn modelId="{DD44D545-52F9-4C64-B0A7-2F04D592D889}" type="presOf" srcId="{46CE20C0-DDBD-462D-98C0-59C598BE4F7A}" destId="{48010BBD-6553-40CE-8835-0449773D3310}" srcOrd="0" destOrd="0" presId="urn:microsoft.com/office/officeart/2005/8/layout/vList2"/>
    <dgm:cxn modelId="{6AE34A88-0E48-4341-9988-7190EE99C241}" type="presOf" srcId="{85AEE4C6-F032-44ED-A514-622AED659241}" destId="{24C74457-D5A5-47BC-BAD7-983AE619F332}" srcOrd="0" destOrd="0" presId="urn:microsoft.com/office/officeart/2005/8/layout/vList2"/>
    <dgm:cxn modelId="{B085728A-E0A3-497B-9E34-FEFEEC319DB9}" srcId="{48B74D3E-0599-483A-8EC8-4398186F7E6B}" destId="{4C7A9675-5779-4DBB-A2DC-C9BA3CF314AF}" srcOrd="1" destOrd="0" parTransId="{61FA8CDD-0D52-4379-BB2E-8418F4158C6C}" sibTransId="{6F5C39E0-E59B-4547-98ED-A9B0502C0505}"/>
    <dgm:cxn modelId="{D0746895-E718-4DB8-BDC7-29C6C66C6DA3}" srcId="{48B74D3E-0599-483A-8EC8-4398186F7E6B}" destId="{46CE20C0-DDBD-462D-98C0-59C598BE4F7A}" srcOrd="0" destOrd="0" parTransId="{D7FCD85F-1D82-4025-80DD-C534D41A3582}" sibTransId="{E2835765-E29B-45BA-9892-77A8746C4AB6}"/>
    <dgm:cxn modelId="{EE728CD3-8332-4CF8-A209-BDC17D8C803D}" type="presOf" srcId="{48B74D3E-0599-483A-8EC8-4398186F7E6B}" destId="{6EF37F13-DE6F-43FC-8CCF-16B5F641CF1B}" srcOrd="0" destOrd="0" presId="urn:microsoft.com/office/officeart/2005/8/layout/vList2"/>
    <dgm:cxn modelId="{7B4889F0-2B3C-4551-AEC9-E7BA340F967E}" type="presOf" srcId="{0BC7092E-7E32-43CD-9518-2745949BCCFE}" destId="{A0B9C431-D0AC-432C-8BBF-29D820132D87}" srcOrd="0" destOrd="0" presId="urn:microsoft.com/office/officeart/2005/8/layout/vList2"/>
    <dgm:cxn modelId="{2B9582FE-298E-42C8-A6D0-10C238EA4551}" srcId="{48B74D3E-0599-483A-8EC8-4398186F7E6B}" destId="{85AEE4C6-F032-44ED-A514-622AED659241}" srcOrd="2" destOrd="0" parTransId="{A06D8BFC-6221-408B-B0AA-EA3C7184F514}" sibTransId="{D58FB1D9-AB91-400A-8274-15441F60B2BA}"/>
    <dgm:cxn modelId="{1F769A5B-EB1B-460F-86CC-275853615C6D}" type="presParOf" srcId="{6EF37F13-DE6F-43FC-8CCF-16B5F641CF1B}" destId="{48010BBD-6553-40CE-8835-0449773D3310}" srcOrd="0" destOrd="0" presId="urn:microsoft.com/office/officeart/2005/8/layout/vList2"/>
    <dgm:cxn modelId="{F6D80CE9-987D-4173-868B-6138133468F6}" type="presParOf" srcId="{6EF37F13-DE6F-43FC-8CCF-16B5F641CF1B}" destId="{5021D84C-1AF8-43BB-BCD0-9A6F716370A2}" srcOrd="1" destOrd="0" presId="urn:microsoft.com/office/officeart/2005/8/layout/vList2"/>
    <dgm:cxn modelId="{A26D3E9E-1B59-4BDA-9C41-FA2F4884F797}" type="presParOf" srcId="{6EF37F13-DE6F-43FC-8CCF-16B5F641CF1B}" destId="{2BABB030-B8A4-4B92-88AF-2077D6BF7F7D}" srcOrd="2" destOrd="0" presId="urn:microsoft.com/office/officeart/2005/8/layout/vList2"/>
    <dgm:cxn modelId="{A7DBFED5-C67B-4751-BDC8-3D73ABFB6917}" type="presParOf" srcId="{6EF37F13-DE6F-43FC-8CCF-16B5F641CF1B}" destId="{FF98DF0E-332F-40B5-8CB5-9C2458FE78BF}" srcOrd="3" destOrd="0" presId="urn:microsoft.com/office/officeart/2005/8/layout/vList2"/>
    <dgm:cxn modelId="{5774F065-424C-4349-ADCC-81F9F6E460BE}" type="presParOf" srcId="{6EF37F13-DE6F-43FC-8CCF-16B5F641CF1B}" destId="{24C74457-D5A5-47BC-BAD7-983AE619F332}" srcOrd="4" destOrd="0" presId="urn:microsoft.com/office/officeart/2005/8/layout/vList2"/>
    <dgm:cxn modelId="{C5D570D3-3C25-43CF-80D8-522410780267}" type="presParOf" srcId="{6EF37F13-DE6F-43FC-8CCF-16B5F641CF1B}" destId="{857ECB1A-6C4D-4361-8579-6A0C64DAFD4E}" srcOrd="5" destOrd="0" presId="urn:microsoft.com/office/officeart/2005/8/layout/vList2"/>
    <dgm:cxn modelId="{C9EF9552-41A3-4A49-A9C2-2A6384CE7ED1}" type="presParOf" srcId="{6EF37F13-DE6F-43FC-8CCF-16B5F641CF1B}" destId="{08AF7A6C-8C06-434B-A0B0-BB4E81348704}" srcOrd="6" destOrd="0" presId="urn:microsoft.com/office/officeart/2005/8/layout/vList2"/>
    <dgm:cxn modelId="{438186AE-249B-4BE5-9067-E4004FD6F6BE}" type="presParOf" srcId="{6EF37F13-DE6F-43FC-8CCF-16B5F641CF1B}" destId="{F5360C76-BD84-4E3A-831B-AD200CB4D957}" srcOrd="7" destOrd="0" presId="urn:microsoft.com/office/officeart/2005/8/layout/vList2"/>
    <dgm:cxn modelId="{6FE3D19D-D347-40B2-A9EE-7941D8985EC7}" type="presParOf" srcId="{6EF37F13-DE6F-43FC-8CCF-16B5F641CF1B}" destId="{A0B9C431-D0AC-432C-8BBF-29D820132D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February 27</a:t>
          </a:r>
          <a:r>
            <a:rPr lang="en-US" sz="2800" b="0" i="0" u="none" baseline="30000" dirty="0"/>
            <a:t>th</a:t>
          </a:r>
          <a:r>
            <a:rPr lang="en-US" sz="2800" b="0" i="0" u="none" dirty="0"/>
            <a:t> </a:t>
          </a:r>
          <a:r>
            <a:rPr lang="en-US" sz="2000" b="0" i="0" u="none" dirty="0"/>
            <a:t>Precinct Caucuses</a:t>
          </a:r>
        </a:p>
        <a:p>
          <a:endParaRPr lang="en-US" sz="2000" b="0" i="0" u="none" dirty="0"/>
        </a:p>
        <a:p>
          <a:endParaRPr lang="en-US" sz="2000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?</a:t>
          </a:r>
        </a:p>
        <a:p>
          <a:r>
            <a:rPr lang="en-US" sz="1800" b="0" i="0" u="none" dirty="0"/>
            <a:t>BPOU Convention</a:t>
          </a:r>
          <a:endParaRPr lang="en-US" sz="1800" b="1" dirty="0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April 27</a:t>
          </a:r>
        </a:p>
        <a:p>
          <a:r>
            <a:rPr lang="en-US" sz="1800" b="0" i="0" u="none" dirty="0"/>
            <a:t>CD2 Convention</a:t>
          </a:r>
          <a:endParaRPr lang="en-US" sz="1800" b="1" dirty="0"/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May 17/18</a:t>
          </a:r>
        </a:p>
        <a:p>
          <a:r>
            <a:rPr lang="en-US" sz="1800" b="0" i="0" u="none" dirty="0"/>
            <a:t>State Convention</a:t>
          </a:r>
          <a:endParaRPr lang="en-US" sz="1800" b="1" dirty="0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4"/>
      <dgm:spPr/>
    </dgm:pt>
    <dgm:pt modelId="{9C3A7F13-9585-42DF-AD32-B56F82B123C8}" type="pres">
      <dgm:prSet presAssocID="{C54063C4-24CD-4834-9424-53756AE38C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8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4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4"/>
      <dgm:spPr/>
    </dgm:pt>
    <dgm:pt modelId="{C08FC467-91FE-48BD-B243-273925C2B75A}" type="pres">
      <dgm:prSet presAssocID="{7DBF5CB5-29DD-4671-A0F3-981D4857150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8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4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4"/>
      <dgm:spPr/>
    </dgm:pt>
    <dgm:pt modelId="{4104A2F1-FB99-4C42-8067-46B8EEEC9610}" type="pres">
      <dgm:prSet presAssocID="{6088456C-4B73-4948-985C-DD954DEF44E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8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4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4"/>
      <dgm:spPr/>
    </dgm:pt>
    <dgm:pt modelId="{AC6B335A-D8B4-46D8-93DE-B9EF1773F6AC}" type="pres">
      <dgm:prSet presAssocID="{C2728830-9A00-4764-A9F1-670DDF9E57B3}" presName="sibTransNodeCircle" presStyleLbl="alignNode1" presStyleIdx="6" presStyleCnt="8" custLinFactNeighborX="3361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8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2986" y="179174"/>
          <a:ext cx="2369671" cy="331753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February 27</a:t>
          </a:r>
          <a:r>
            <a:rPr lang="en-US" sz="2800" b="0" i="0" u="none" kern="1200" baseline="30000" dirty="0"/>
            <a:t>th</a:t>
          </a:r>
          <a:r>
            <a:rPr lang="en-US" sz="2800" b="0" i="0" u="none" kern="1200" dirty="0"/>
            <a:t> </a:t>
          </a:r>
          <a:r>
            <a:rPr lang="en-US" sz="2000" b="0" i="0" u="none" kern="1200" dirty="0"/>
            <a:t>Precinct Caucuses </a:t>
          </a:r>
          <a:endParaRPr lang="en-US" sz="2000" kern="1200" dirty="0"/>
        </a:p>
      </dsp:txBody>
      <dsp:txXfrm>
        <a:off x="2986" y="1439839"/>
        <a:ext cx="2369671" cy="1990523"/>
      </dsp:txXfrm>
    </dsp:sp>
    <dsp:sp modelId="{9C3A7F13-9585-42DF-AD32-B56F82B123C8}">
      <dsp:nvSpPr>
        <dsp:cNvPr id="0" name=""/>
        <dsp:cNvSpPr/>
      </dsp:nvSpPr>
      <dsp:spPr>
        <a:xfrm>
          <a:off x="690191" y="510928"/>
          <a:ext cx="995261" cy="995261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35944" y="656681"/>
        <a:ext cx="703755" cy="703755"/>
      </dsp:txXfrm>
    </dsp:sp>
    <dsp:sp modelId="{923B2301-552B-45D2-9EF0-53A10AA17FC6}">
      <dsp:nvSpPr>
        <dsp:cNvPr id="0" name=""/>
        <dsp:cNvSpPr/>
      </dsp:nvSpPr>
      <dsp:spPr>
        <a:xfrm>
          <a:off x="2986" y="3496641"/>
          <a:ext cx="236967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609625" y="179174"/>
          <a:ext cx="2369671" cy="33175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March 5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Presidential Primary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(Super Tuesday!)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none" kern="1200" dirty="0"/>
            <a:t>Jan. 19 – Mar. 5</a:t>
          </a:r>
          <a:endParaRPr lang="en-US" sz="1800" b="1" kern="1200" dirty="0"/>
        </a:p>
      </dsp:txBody>
      <dsp:txXfrm>
        <a:off x="2609625" y="1439839"/>
        <a:ext cx="2369671" cy="1990523"/>
      </dsp:txXfrm>
    </dsp:sp>
    <dsp:sp modelId="{C08FC467-91FE-48BD-B243-273925C2B75A}">
      <dsp:nvSpPr>
        <dsp:cNvPr id="0" name=""/>
        <dsp:cNvSpPr/>
      </dsp:nvSpPr>
      <dsp:spPr>
        <a:xfrm>
          <a:off x="3296829" y="510928"/>
          <a:ext cx="995261" cy="99526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442582" y="656681"/>
        <a:ext cx="703755" cy="703755"/>
      </dsp:txXfrm>
    </dsp:sp>
    <dsp:sp modelId="{DE393E47-CBB6-4D77-A342-C9AFD9FC8CB6}">
      <dsp:nvSpPr>
        <dsp:cNvPr id="0" name=""/>
        <dsp:cNvSpPr/>
      </dsp:nvSpPr>
      <dsp:spPr>
        <a:xfrm>
          <a:off x="2609625" y="3496641"/>
          <a:ext cx="236967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5216263" y="179174"/>
          <a:ext cx="2369671" cy="331753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August 13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Primary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June 28 – Aug. 13</a:t>
          </a:r>
        </a:p>
      </dsp:txBody>
      <dsp:txXfrm>
        <a:off x="5216263" y="1439839"/>
        <a:ext cx="2369671" cy="1990523"/>
      </dsp:txXfrm>
    </dsp:sp>
    <dsp:sp modelId="{4104A2F1-FB99-4C42-8067-46B8EEEC9610}">
      <dsp:nvSpPr>
        <dsp:cNvPr id="0" name=""/>
        <dsp:cNvSpPr/>
      </dsp:nvSpPr>
      <dsp:spPr>
        <a:xfrm>
          <a:off x="5903468" y="510928"/>
          <a:ext cx="995261" cy="995261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049221" y="656681"/>
        <a:ext cx="703755" cy="703755"/>
      </dsp:txXfrm>
    </dsp:sp>
    <dsp:sp modelId="{2EB92C72-3528-4913-AFF6-FF0B4F338399}">
      <dsp:nvSpPr>
        <dsp:cNvPr id="0" name=""/>
        <dsp:cNvSpPr/>
      </dsp:nvSpPr>
      <dsp:spPr>
        <a:xfrm>
          <a:off x="5216263" y="3496641"/>
          <a:ext cx="2369671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822901" y="179174"/>
          <a:ext cx="2369671" cy="33175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November 5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Election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none" kern="1200" dirty="0"/>
            <a:t>Sep. 20 – Nov. 5 </a:t>
          </a:r>
          <a:endParaRPr lang="en-US" sz="1800" b="1" kern="1200" dirty="0"/>
        </a:p>
      </dsp:txBody>
      <dsp:txXfrm>
        <a:off x="7822901" y="1439839"/>
        <a:ext cx="2369671" cy="1990523"/>
      </dsp:txXfrm>
    </dsp:sp>
    <dsp:sp modelId="{AC6B335A-D8B4-46D8-93DE-B9EF1773F6AC}">
      <dsp:nvSpPr>
        <dsp:cNvPr id="0" name=""/>
        <dsp:cNvSpPr/>
      </dsp:nvSpPr>
      <dsp:spPr>
        <a:xfrm>
          <a:off x="8510106" y="510928"/>
          <a:ext cx="995261" cy="995261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8655859" y="656681"/>
        <a:ext cx="703755" cy="703755"/>
      </dsp:txXfrm>
    </dsp:sp>
    <dsp:sp modelId="{7B3E0A16-DB85-46CA-87D6-4D39F6DBFC52}">
      <dsp:nvSpPr>
        <dsp:cNvPr id="0" name=""/>
        <dsp:cNvSpPr/>
      </dsp:nvSpPr>
      <dsp:spPr>
        <a:xfrm>
          <a:off x="7822901" y="3496641"/>
          <a:ext cx="236967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BBD-6553-40CE-8835-0449773D3310}">
      <dsp:nvSpPr>
        <dsp:cNvPr id="0" name=""/>
        <dsp:cNvSpPr/>
      </dsp:nvSpPr>
      <dsp:spPr>
        <a:xfrm>
          <a:off x="0" y="442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47 days!!</a:t>
          </a:r>
        </a:p>
      </dsp:txBody>
      <dsp:txXfrm>
        <a:off x="35125" y="79386"/>
        <a:ext cx="10060340" cy="649299"/>
      </dsp:txXfrm>
    </dsp:sp>
    <dsp:sp modelId="{2BABB030-B8A4-4B92-88AF-2077D6BF7F7D}">
      <dsp:nvSpPr>
        <dsp:cNvPr id="0" name=""/>
        <dsp:cNvSpPr/>
      </dsp:nvSpPr>
      <dsp:spPr>
        <a:xfrm>
          <a:off x="0" y="85021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Early Voting</a:t>
          </a:r>
        </a:p>
      </dsp:txBody>
      <dsp:txXfrm>
        <a:off x="35125" y="885336"/>
        <a:ext cx="10060340" cy="649299"/>
      </dsp:txXfrm>
    </dsp:sp>
    <dsp:sp modelId="{24C74457-D5A5-47BC-BAD7-983AE619F332}">
      <dsp:nvSpPr>
        <dsp:cNvPr id="0" name=""/>
        <dsp:cNvSpPr/>
      </dsp:nvSpPr>
      <dsp:spPr>
        <a:xfrm>
          <a:off x="0" y="16561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Rules</a:t>
          </a:r>
        </a:p>
      </dsp:txBody>
      <dsp:txXfrm>
        <a:off x="35125" y="1691286"/>
        <a:ext cx="10060340" cy="649299"/>
      </dsp:txXfrm>
    </dsp:sp>
    <dsp:sp modelId="{08AF7A6C-8C06-434B-A0B0-BB4E81348704}">
      <dsp:nvSpPr>
        <dsp:cNvPr id="0" name=""/>
        <dsp:cNvSpPr/>
      </dsp:nvSpPr>
      <dsp:spPr>
        <a:xfrm>
          <a:off x="0" y="246211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Window</a:t>
          </a:r>
        </a:p>
      </dsp:txBody>
      <dsp:txXfrm>
        <a:off x="35125" y="2497236"/>
        <a:ext cx="10060340" cy="649299"/>
      </dsp:txXfrm>
    </dsp:sp>
    <dsp:sp modelId="{A0B9C431-D0AC-432C-8BBF-29D820132D87}">
      <dsp:nvSpPr>
        <dsp:cNvPr id="0" name=""/>
        <dsp:cNvSpPr/>
      </dsp:nvSpPr>
      <dsp:spPr>
        <a:xfrm>
          <a:off x="0" y="32680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More Ways to Vote </a:t>
          </a:r>
        </a:p>
      </dsp:txBody>
      <dsp:txXfrm>
        <a:off x="35125" y="3303186"/>
        <a:ext cx="10060340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2986" y="179174"/>
          <a:ext cx="2369671" cy="331753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February 27</a:t>
          </a:r>
          <a:r>
            <a:rPr lang="en-US" sz="2800" b="0" i="0" u="none" kern="1200" baseline="30000" dirty="0"/>
            <a:t>th</a:t>
          </a:r>
          <a:r>
            <a:rPr lang="en-US" sz="2800" b="0" i="0" u="none" kern="1200" dirty="0"/>
            <a:t> </a:t>
          </a:r>
          <a:r>
            <a:rPr lang="en-US" sz="2000" b="0" i="0" u="none" kern="1200" dirty="0"/>
            <a:t>Precinct Caucuses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986" y="1439839"/>
        <a:ext cx="2369671" cy="1990523"/>
      </dsp:txXfrm>
    </dsp:sp>
    <dsp:sp modelId="{9C3A7F13-9585-42DF-AD32-B56F82B123C8}">
      <dsp:nvSpPr>
        <dsp:cNvPr id="0" name=""/>
        <dsp:cNvSpPr/>
      </dsp:nvSpPr>
      <dsp:spPr>
        <a:xfrm>
          <a:off x="690191" y="510928"/>
          <a:ext cx="995261" cy="995261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35944" y="656681"/>
        <a:ext cx="703755" cy="703755"/>
      </dsp:txXfrm>
    </dsp:sp>
    <dsp:sp modelId="{923B2301-552B-45D2-9EF0-53A10AA17FC6}">
      <dsp:nvSpPr>
        <dsp:cNvPr id="0" name=""/>
        <dsp:cNvSpPr/>
      </dsp:nvSpPr>
      <dsp:spPr>
        <a:xfrm>
          <a:off x="2986" y="3496641"/>
          <a:ext cx="236967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609625" y="179174"/>
          <a:ext cx="2369671" cy="33175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?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BPOU Convention</a:t>
          </a:r>
          <a:endParaRPr lang="en-US" sz="1800" b="1" kern="1200" dirty="0"/>
        </a:p>
      </dsp:txBody>
      <dsp:txXfrm>
        <a:off x="2609625" y="1439839"/>
        <a:ext cx="2369671" cy="1990523"/>
      </dsp:txXfrm>
    </dsp:sp>
    <dsp:sp modelId="{C08FC467-91FE-48BD-B243-273925C2B75A}">
      <dsp:nvSpPr>
        <dsp:cNvPr id="0" name=""/>
        <dsp:cNvSpPr/>
      </dsp:nvSpPr>
      <dsp:spPr>
        <a:xfrm>
          <a:off x="3296829" y="510928"/>
          <a:ext cx="995261" cy="99526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442582" y="656681"/>
        <a:ext cx="703755" cy="703755"/>
      </dsp:txXfrm>
    </dsp:sp>
    <dsp:sp modelId="{DE393E47-CBB6-4D77-A342-C9AFD9FC8CB6}">
      <dsp:nvSpPr>
        <dsp:cNvPr id="0" name=""/>
        <dsp:cNvSpPr/>
      </dsp:nvSpPr>
      <dsp:spPr>
        <a:xfrm>
          <a:off x="2609625" y="3496641"/>
          <a:ext cx="236967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5216263" y="179174"/>
          <a:ext cx="2369671" cy="331753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April 27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CD2 Convention</a:t>
          </a:r>
          <a:endParaRPr lang="en-US" sz="1800" b="1" kern="1200" dirty="0"/>
        </a:p>
      </dsp:txBody>
      <dsp:txXfrm>
        <a:off x="5216263" y="1439839"/>
        <a:ext cx="2369671" cy="1990523"/>
      </dsp:txXfrm>
    </dsp:sp>
    <dsp:sp modelId="{4104A2F1-FB99-4C42-8067-46B8EEEC9610}">
      <dsp:nvSpPr>
        <dsp:cNvPr id="0" name=""/>
        <dsp:cNvSpPr/>
      </dsp:nvSpPr>
      <dsp:spPr>
        <a:xfrm>
          <a:off x="5903468" y="510928"/>
          <a:ext cx="995261" cy="995261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049221" y="656681"/>
        <a:ext cx="703755" cy="703755"/>
      </dsp:txXfrm>
    </dsp:sp>
    <dsp:sp modelId="{2EB92C72-3528-4913-AFF6-FF0B4F338399}">
      <dsp:nvSpPr>
        <dsp:cNvPr id="0" name=""/>
        <dsp:cNvSpPr/>
      </dsp:nvSpPr>
      <dsp:spPr>
        <a:xfrm>
          <a:off x="5216263" y="3496641"/>
          <a:ext cx="2369671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822901" y="179174"/>
          <a:ext cx="2369671" cy="33175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May 17/18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State Convention</a:t>
          </a:r>
          <a:endParaRPr lang="en-US" sz="1800" b="1" kern="1200" dirty="0"/>
        </a:p>
      </dsp:txBody>
      <dsp:txXfrm>
        <a:off x="7822901" y="1439839"/>
        <a:ext cx="2369671" cy="1990523"/>
      </dsp:txXfrm>
    </dsp:sp>
    <dsp:sp modelId="{AC6B335A-D8B4-46D8-93DE-B9EF1773F6AC}">
      <dsp:nvSpPr>
        <dsp:cNvPr id="0" name=""/>
        <dsp:cNvSpPr/>
      </dsp:nvSpPr>
      <dsp:spPr>
        <a:xfrm>
          <a:off x="8543557" y="510928"/>
          <a:ext cx="995261" cy="995261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8689310" y="656681"/>
        <a:ext cx="703755" cy="703755"/>
      </dsp:txXfrm>
    </dsp:sp>
    <dsp:sp modelId="{7B3E0A16-DB85-46CA-87D6-4D39F6DBFC52}">
      <dsp:nvSpPr>
        <dsp:cNvPr id="0" name=""/>
        <dsp:cNvSpPr/>
      </dsp:nvSpPr>
      <dsp:spPr>
        <a:xfrm>
          <a:off x="7822901" y="3496641"/>
          <a:ext cx="236967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22:16.00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22:17.112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22:24.519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35:24.572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35:25.597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18 24 24575,'0'-5'0,"-5"-2"0,-8-5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35:27.95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1T21:35:28.80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5 24575,'0'-5'0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35F2-3CAE-94F1-8F72-CF46AEA10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0FB82-017D-E3DF-D8A3-6CCFB449B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4D4C-2800-CE8E-C0A3-1FC8D6D0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2CBA4-EEB0-45D8-799C-E754CD18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C8171-12BF-4711-F7F3-2CAF966B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766A1F4-0977-2FF2-E32A-B96D729EE01E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52868-6DC2-57BC-21D9-3B5E8699A9CF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2DAF15-C8F7-79B4-20AB-2ACDCDE39FA2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0DFE94-BCE5-2D32-D2B3-FD89522233D3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B7AFF-202B-ED27-6E97-2543E4B3EA32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3BE971-F0C5-CBE4-49EE-3514011E6AE2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05F02F5-FB7C-8201-6177-9D5EE845C263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5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E627-544A-00D2-7D63-E1A4A4C6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03E45-0673-35D3-85A8-EB9BC9AEE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BFB6-04D9-8484-9C87-0B7DA103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B2A2-E461-69CB-E5F2-67548565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E7E1-1E40-1EA9-0C94-D4A03663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7692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FEDF2-1B41-233A-0ED8-6AFFE5417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708ED-A27A-A68D-3ECA-1473046F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BB16A-D338-1E4E-0AD7-7722CF09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F26E6-F5A4-1AF1-E17B-9FFD312E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448E-A720-0B2B-9669-892F18D1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312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0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9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556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FD8A-46C4-B051-FB02-D347E565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CE0E7-D054-DF92-B979-736954562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061BD-4133-C294-ED18-8600DCBD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FBB88-9E8C-83CF-988D-86419683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8AC3B-170C-4841-A42A-CD97234B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C17-980F-76C0-2F4D-E05E00DC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B01C2-45A3-FA2D-E3CD-932212F2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21ABE-03FB-64D2-56D7-7C038EF4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3CD8A-4FFD-3485-B120-3A072718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71373-30CB-9230-B8A7-B0B6F043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FEA81A-B3E3-A4F7-F855-AA78A3A57956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6687EEA-6A27-6AA9-3052-4EBCE0C7B209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AB797F-0B0D-0A82-4854-D3E31F9ACC96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0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0244-5A5B-C7FA-F0B7-66BA77C2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E7800-28FC-004D-4379-4B6F13E79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D1E37-C91B-DF38-6D21-FDDE8A9F8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4434E-0903-B8C1-0EF2-68086657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A379A-03D6-7D2D-85D2-958BCE3D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CA2B2-CFE8-7048-7ED3-7BBAFE50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9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A6E3-3F0D-E526-0B59-5052D337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4179-862B-DAAD-FD30-CC2F26997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6332C-57DF-9773-027C-AB91BD645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46314-D3E8-A508-469B-5D00428D4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8DF86-77A7-A453-B62A-C1029F0BC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423A5-8248-B00E-493D-CFB113B3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84BD7-BE6E-AE99-3A66-D359B200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06020-42A4-CC81-05D0-D2EC6A9C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6109-4C72-C4D7-E17C-86369443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155E2-6A58-BECE-17E8-7A905593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A651B-1F33-B8BF-9A9D-5DB14570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8E8FE-3A2A-2353-FB09-5EDC5CA4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1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D1043-B889-896C-E336-EE135209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8EA60-4FFD-F15F-98FF-1DE96F4B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D93-A3BC-6C29-36BA-C3CB18D9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7C2B-F424-0407-C38E-B40BB3FB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0831E-B0FF-3009-17B7-127F8240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073F3-472D-EAB4-7480-EF80D4C7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82A1F-64DA-01E9-0C77-DA4C3DB0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BB2CF-013D-0CFB-D6B5-2226BA67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DBB91-BF4F-D6BB-8915-61E331D8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7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5577-C939-5CC6-3530-0DE53499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FF037-58C5-8442-1EAF-A54E45E43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91240-B7F3-C14C-326B-A0E5B794F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A3CA9-FCEE-664E-1E72-B83275F2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7C83A-D10E-458F-474C-765F15CB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43B48-DAC5-5F11-6B53-22A0AD21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FF208-714C-EEBE-C644-94E1D4AC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749B-5578-490A-FD39-4836FC4A8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ED28F-F5DC-C6D9-3754-697FAED41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F5FA-F43E-CBC0-5E16-922855141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0137-A1F9-67D1-0E38-8B3BC827D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8" r:id="rId14"/>
    <p:sldLayoutId id="214748378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jpg"/><Relationship Id="rId3" Type="http://schemas.openxmlformats.org/officeDocument/2006/relationships/image" Target="../media/image110.png"/><Relationship Id="rId7" Type="http://schemas.openxmlformats.org/officeDocument/2006/relationships/customXml" Target="../ink/ink5.xml"/><Relationship Id="rId12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13.png"/><Relationship Id="rId5" Type="http://schemas.openxmlformats.org/officeDocument/2006/relationships/customXml" Target="../ink/ink3.xml"/><Relationship Id="rId10" Type="http://schemas.openxmlformats.org/officeDocument/2006/relationships/customXml" Target="../ink/ink7.xml"/><Relationship Id="rId4" Type="http://schemas.openxmlformats.org/officeDocument/2006/relationships/customXml" Target="../ink/ink2.xml"/><Relationship Id="rId9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1836340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 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Toolkit </a:t>
            </a:r>
          </a:p>
        </p:txBody>
      </p:sp>
      <p:pic>
        <p:nvPicPr>
          <p:cNvPr id="8" name="Content Placeholder 7" descr="A blue background with white text and red check mark&#10;&#10;Description automatically generated">
            <a:extLst>
              <a:ext uri="{FF2B5EF4-FFF2-40B4-BE49-F238E27FC236}">
                <a16:creationId xmlns:a16="http://schemas.microsoft.com/office/drawing/2014/main" id="{FE045BCA-2682-862E-F169-99364F02C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4502428" y="1396762"/>
            <a:ext cx="7225748" cy="40644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D76B855D-E9CC-4FF8-AD85-6CDC7B89A0DE}" type="slidenum">
              <a:rPr lang="en-US" sz="11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>
                <a:spcAft>
                  <a:spcPts val="600"/>
                </a:spcAft>
              </a:pPr>
              <a:t>1</a:t>
            </a:fld>
            <a:endParaRPr lang="en-US" sz="1100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BD7A55D-6D13-F714-C4C1-89369D8D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B1C3-55F2-B308-BCC5-30F6FCB9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741" y="395286"/>
            <a:ext cx="940961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 happens to my Absentee Ballot?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8C5AF-AF5F-0FBA-3555-54D5FC42D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In-Person Envelope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0B15-2238-E4E8-7061-D4118FEE1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Envelopes are “banked” in a secure location and opened on Last day of </a:t>
            </a:r>
            <a:r>
              <a:rPr lang="en-US" i="1" dirty="0"/>
              <a:t>AB by Envelope </a:t>
            </a:r>
            <a:r>
              <a:rPr lang="en-US" dirty="0"/>
              <a:t>voting.  They are then opened to compare envelope signature to ballot signature.  </a:t>
            </a:r>
          </a:p>
          <a:p>
            <a:r>
              <a:rPr lang="en-US" dirty="0"/>
              <a:t>Number of ballots counted and then fed into tabulator.</a:t>
            </a:r>
          </a:p>
          <a:p>
            <a:r>
              <a:rPr lang="en-US" dirty="0"/>
              <a:t> 8:00 PM Election Day all AB votes are tabulated.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93BBF-46A7-7E09-FE76-B04C1B164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Envelope –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mail or hand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FE15D-1D07-7DA5-0D84-7B40A74E09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Ballot board is convened to  open envelopes and compare signatures weekly.</a:t>
            </a:r>
          </a:p>
          <a:p>
            <a:r>
              <a:rPr lang="en-US" dirty="0"/>
              <a:t> They are secured until 18 days before election day when they are fed into tabulator.</a:t>
            </a:r>
          </a:p>
          <a:p>
            <a:r>
              <a:rPr lang="en-US" dirty="0"/>
              <a:t> 8:00 PM Election Day votes are tabulated.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437D-2203-241B-7D94-66C95D70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409EAC-7E86-0B70-F0A1-0C32CD0CD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In-Person By Tabulator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01528A-2717-5C17-0EEB-A4783D56FD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Stored in secure tabulator until full, they are then </a:t>
            </a:r>
            <a:r>
              <a:rPr lang="en-US" i="1" dirty="0"/>
              <a:t>banked</a:t>
            </a:r>
            <a:r>
              <a:rPr lang="en-US" dirty="0"/>
              <a:t> in a secure location until Election night at 8:00 PM, when they are put through the tabulators to be vote counted. </a:t>
            </a:r>
          </a:p>
        </p:txBody>
      </p:sp>
      <p:pic>
        <p:nvPicPr>
          <p:cNvPr id="13" name="Picture 12" descr="A button with text on it&#10;&#10;Description automatically generated">
            <a:extLst>
              <a:ext uri="{FF2B5EF4-FFF2-40B4-BE49-F238E27FC236}">
                <a16:creationId xmlns:a16="http://schemas.microsoft.com/office/drawing/2014/main" id="{A09152AB-3C02-700D-4AF3-AE1C2B1A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1" y="370284"/>
            <a:ext cx="1375569" cy="13755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E3E4D6-347F-FF4D-E56B-31EC98A7DB54}"/>
              </a:ext>
            </a:extLst>
          </p:cNvPr>
          <p:cNvCxnSpPr>
            <a:cxnSpLocks/>
          </p:cNvCxnSpPr>
          <p:nvPr/>
        </p:nvCxnSpPr>
        <p:spPr>
          <a:xfrm>
            <a:off x="7885872" y="1857375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FD53B8-3915-8606-CF12-A545654B9FC3}"/>
              </a:ext>
            </a:extLst>
          </p:cNvPr>
          <p:cNvCxnSpPr>
            <a:cxnSpLocks/>
          </p:cNvCxnSpPr>
          <p:nvPr/>
        </p:nvCxnSpPr>
        <p:spPr>
          <a:xfrm>
            <a:off x="4246858" y="1859815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1143AC39-E1A8-A34B-48F9-18E1CBFC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6224-6F06-8D81-0483-5F37E0B2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194" y="506413"/>
            <a:ext cx="642602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What about Drop Boxes?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2B6C-90A0-AF80-D93F-6CE1A8EE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59" y="1975455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Scott County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46760-0517-DE83-3E41-1E6E7899E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50375"/>
            <a:ext cx="3291840" cy="3684588"/>
          </a:xfrm>
        </p:spPr>
        <p:txBody>
          <a:bodyPr/>
          <a:lstStyle/>
          <a:p>
            <a:r>
              <a:rPr lang="en-US" dirty="0"/>
              <a:t>No Drop boxes</a:t>
            </a:r>
          </a:p>
          <a:p>
            <a:r>
              <a:rPr lang="en-US" dirty="0"/>
              <a:t>Drop locations manned by election judges at City Hall or the County voting location. </a:t>
            </a:r>
          </a:p>
          <a:p>
            <a:r>
              <a:rPr lang="en-US" dirty="0"/>
              <a:t>Each County voting location will have a monitored drop box as well.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80FF0-BBED-0E8C-55BE-AD7159C8B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0080" y="1924447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Hennepin County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E8DC97-9036-7095-104F-A1003131E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4" y="2846426"/>
            <a:ext cx="3291840" cy="3684588"/>
          </a:xfrm>
        </p:spPr>
        <p:txBody>
          <a:bodyPr/>
          <a:lstStyle/>
          <a:p>
            <a:r>
              <a:rPr lang="en-US" dirty="0"/>
              <a:t>No Drop boxes</a:t>
            </a:r>
          </a:p>
          <a:p>
            <a:r>
              <a:rPr lang="en-US" dirty="0"/>
              <a:t>Drop locations manned by election judges at City Hall or the County voting location. </a:t>
            </a:r>
          </a:p>
          <a:p>
            <a:r>
              <a:rPr lang="en-US" dirty="0"/>
              <a:t>Each County voting location will have a monitored drop box as well. 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FCCE7-01BD-517B-927E-18F5EFB5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236BD-CC26-BE20-BC0C-664C68570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1960" y="1924447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Dakota County?</a:t>
            </a:r>
          </a:p>
        </p:txBody>
      </p:sp>
      <p:pic>
        <p:nvPicPr>
          <p:cNvPr id="13" name="Content Placeholder 12" descr="A close-up of a ballot box&#10;&#10;Description automatically generated">
            <a:extLst>
              <a:ext uri="{FF2B5EF4-FFF2-40B4-BE49-F238E27FC236}">
                <a16:creationId xmlns:a16="http://schemas.microsoft.com/office/drawing/2014/main" id="{8083AE49-C50D-27CE-616C-0AFE182624C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23800" y="206772"/>
            <a:ext cx="1835106" cy="1717675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4D68F0-5156-6E55-8C50-33E7E1A0DD47}"/>
              </a:ext>
            </a:extLst>
          </p:cNvPr>
          <p:cNvCxnSpPr>
            <a:cxnSpLocks/>
          </p:cNvCxnSpPr>
          <p:nvPr/>
        </p:nvCxnSpPr>
        <p:spPr>
          <a:xfrm>
            <a:off x="4131628" y="1690688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4B752-2667-F8FD-DC2C-B08DBE44947A}"/>
              </a:ext>
            </a:extLst>
          </p:cNvPr>
          <p:cNvCxnSpPr>
            <a:cxnSpLocks/>
          </p:cNvCxnSpPr>
          <p:nvPr/>
        </p:nvCxnSpPr>
        <p:spPr>
          <a:xfrm>
            <a:off x="7975082" y="1690688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6FBE43B-4C66-D5E4-7057-5C87D015A89C}"/>
              </a:ext>
            </a:extLst>
          </p:cNvPr>
          <p:cNvSpPr txBox="1">
            <a:spLocks/>
          </p:cNvSpPr>
          <p:nvPr/>
        </p:nvSpPr>
        <p:spPr>
          <a:xfrm>
            <a:off x="8090109" y="2854324"/>
            <a:ext cx="329184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this time they have not gotten direction from the county. </a:t>
            </a:r>
          </a:p>
          <a:p>
            <a:endParaRPr lang="en-US" dirty="0"/>
          </a:p>
        </p:txBody>
      </p:sp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9E894197-A5B2-90F5-893C-43F57521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79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E230-DB4B-4E90-4B44-46328065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– Toolkit for Voter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E010-80CB-AD1B-8B65-C284CEB4C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&amp; Where  </a:t>
            </a:r>
          </a:p>
        </p:txBody>
      </p:sp>
      <p:pic>
        <p:nvPicPr>
          <p:cNvPr id="14" name="Content Placeholder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52044D-8025-24CB-D983-AA4AD9481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863" y="2627174"/>
            <a:ext cx="2882475" cy="26012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9A49A-BD02-97DE-3A97-76556393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519994" cy="823912"/>
          </a:xfrm>
        </p:spPr>
        <p:txBody>
          <a:bodyPr/>
          <a:lstStyle/>
          <a:p>
            <a:r>
              <a:rPr lang="en-US" dirty="0"/>
              <a:t>What You Should Include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330E8F-F341-7D65-83C3-05C3307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7E0A6-392B-C132-FB46-921C5FF8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2F58E-AEB1-C685-2808-9C36FA4C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E300D4-B488-74D2-CF88-5F7E79C32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799890" cy="823912"/>
          </a:xfrm>
        </p:spPr>
        <p:txBody>
          <a:bodyPr/>
          <a:lstStyle/>
          <a:p>
            <a:r>
              <a:rPr lang="en-US" dirty="0"/>
              <a:t>    Resources &amp; </a:t>
            </a:r>
            <a:r>
              <a:rPr lang="en-US" dirty="0" err="1"/>
              <a:t>Printables</a:t>
            </a:r>
            <a:endParaRPr lang="en-US" dirty="0"/>
          </a:p>
        </p:txBody>
      </p:sp>
      <p:pic>
        <p:nvPicPr>
          <p:cNvPr id="12" name="Content Placeholder 11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B112D7F6-3910-1695-5150-5E7C433A66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2938" y="3112691"/>
            <a:ext cx="3292475" cy="2469356"/>
          </a:xfrm>
          <a:prstGeom prst="rect">
            <a:avLst/>
          </a:prstGeom>
        </p:spPr>
      </p:pic>
      <p:pic>
        <p:nvPicPr>
          <p:cNvPr id="15" name="Content Placeholder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B9F49D-BDD8-F36E-470B-8F29E1E84F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729664" y="2610693"/>
            <a:ext cx="969673" cy="1500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6" name="Picture 15" descr="A close-up of a card&#10;&#10;Description automatically generated">
            <a:extLst>
              <a:ext uri="{FF2B5EF4-FFF2-40B4-BE49-F238E27FC236}">
                <a16:creationId xmlns:a16="http://schemas.microsoft.com/office/drawing/2014/main" id="{BE66CD13-60EC-10E0-7905-BBC73FA2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02" y="4382666"/>
            <a:ext cx="1084226" cy="620719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955247C-A94A-75F8-B5C9-F29831A17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432" y="3041505"/>
            <a:ext cx="1126894" cy="1126894"/>
          </a:xfrm>
          <a:prstGeom prst="rect">
            <a:avLst/>
          </a:prstGeom>
        </p:spPr>
      </p:pic>
      <p:pic>
        <p:nvPicPr>
          <p:cNvPr id="18" name="Picture 17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403EEA8B-DD68-3B3C-1E4A-C4ADCB7CE0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21" r="8052"/>
          <a:stretch/>
        </p:blipFill>
        <p:spPr>
          <a:xfrm>
            <a:off x="9710928" y="4347369"/>
            <a:ext cx="1764087" cy="175875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9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highlight>
                  <a:srgbClr val="C0C0C0"/>
                </a:highlight>
              </a:rPr>
              <a:t>Multiple opportunities to set up Early Voter booths: </a:t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/>
              <a:t>One-time events or recurring displays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152164"/>
              </p:ext>
            </p:extLst>
          </p:nvPr>
        </p:nvGraphicFramePr>
        <p:xfrm>
          <a:off x="998220" y="2185575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F683F0D-286D-F6E7-973B-5C4466150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15" y="715379"/>
            <a:ext cx="10176151" cy="1097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Voter Education Display: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/>
          </p:cNvSpPr>
          <p:nvPr/>
        </p:nvSpPr>
        <p:spPr>
          <a:xfrm>
            <a:off x="1798888" y="1908550"/>
            <a:ext cx="4210705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dirty="0"/>
              <a:t>Targeted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/>
          </p:cNvSpPr>
          <p:nvPr/>
        </p:nvSpPr>
        <p:spPr>
          <a:xfrm>
            <a:off x="1798888" y="2717253"/>
            <a:ext cx="4210705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Conservative Church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Expo or Fair.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Farmer’s Market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Gun Shows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Homeschool Community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Christian Schools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school graduation events</a:t>
            </a: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/>
          </p:cNvSpPr>
          <p:nvPr/>
        </p:nvSpPr>
        <p:spPr>
          <a:xfrm>
            <a:off x="6152153" y="1908550"/>
            <a:ext cx="4231442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 Partisan &amp; Ready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5CD03-9B40-4AA4-B6AB-5B38436AB901}"/>
              </a:ext>
            </a:extLst>
          </p:cNvPr>
          <p:cNvSpPr>
            <a:spLocks/>
          </p:cNvSpPr>
          <p:nvPr/>
        </p:nvSpPr>
        <p:spPr>
          <a:xfrm>
            <a:off x="6130469" y="2662911"/>
            <a:ext cx="4231442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accepted at a church or other public event the goal is to present as non-partisan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Friendly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Welcoming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Informed about the process, willing to use resources to find info</a:t>
            </a:r>
            <a:r>
              <a:rPr lang="en-US" sz="2000" dirty="0"/>
              <a:t>rmation.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 savvy and paper savvy.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/>
          </p:cNvSpPr>
          <p:nvPr/>
        </p:nvSpPr>
        <p:spPr>
          <a:xfrm>
            <a:off x="8142810" y="5725271"/>
            <a:ext cx="2239489" cy="298080"/>
          </a:xfrm>
          <a:prstGeom prst="rect">
            <a:avLst/>
          </a:prstGeom>
        </p:spPr>
        <p:txBody>
          <a:bodyPr/>
          <a:lstStyle/>
          <a:p>
            <a:pPr algn="r" defTabSz="740664">
              <a:spcAft>
                <a:spcPts val="600"/>
              </a:spcAft>
              <a:defRPr/>
            </a:pPr>
            <a:fld id="{D76B855D-E9CC-4FF8-AD85-6CDC7B89A0DE}" type="slidenum">
              <a:rPr lang="en-US" sz="972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pPr algn="r" defTabSz="740664">
                <a:spcAft>
                  <a:spcPts val="600"/>
                </a:spcAft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F3FA6-B95F-18E6-4C10-E63830BC9DBA}"/>
              </a:ext>
            </a:extLst>
          </p:cNvPr>
          <p:cNvCxnSpPr>
            <a:cxnSpLocks/>
          </p:cNvCxnSpPr>
          <p:nvPr/>
        </p:nvCxnSpPr>
        <p:spPr>
          <a:xfrm>
            <a:off x="5577570" y="1524376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F80660CA-A857-44F9-2A9B-A8BD6384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include: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DB48-166A-4E16-B9DF-C5C6570A1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788" y="2505075"/>
            <a:ext cx="3291840" cy="3684588"/>
          </a:xfrm>
        </p:spPr>
        <p:txBody>
          <a:bodyPr/>
          <a:lstStyle/>
          <a:p>
            <a:r>
              <a:rPr lang="en-US" sz="2000" dirty="0"/>
              <a:t>MNVOTES. org</a:t>
            </a:r>
          </a:p>
          <a:p>
            <a:r>
              <a:rPr lang="en-US" sz="2000" dirty="0"/>
              <a:t>What’s on my Ballot</a:t>
            </a:r>
          </a:p>
          <a:p>
            <a:r>
              <a:rPr lang="en-US" sz="2000" dirty="0"/>
              <a:t>Where is my Polling Place</a:t>
            </a:r>
          </a:p>
          <a:p>
            <a:r>
              <a:rPr lang="en-US" dirty="0"/>
              <a:t>Absentee Ballot Request</a:t>
            </a:r>
          </a:p>
          <a:p>
            <a:r>
              <a:rPr lang="en-US" sz="2000" dirty="0"/>
              <a:t>Register to Vote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C5B2A-12FB-43E3-8389-C0A5E65E6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Decor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Large QR displays</a:t>
            </a:r>
          </a:p>
          <a:p>
            <a:r>
              <a:rPr lang="en-US" sz="2000" dirty="0"/>
              <a:t>Table clothe that’s patriotic and eye catching</a:t>
            </a:r>
          </a:p>
          <a:p>
            <a:r>
              <a:rPr lang="en-US" dirty="0"/>
              <a:t>Banner – Voter info Here</a:t>
            </a:r>
          </a:p>
          <a:p>
            <a:r>
              <a:rPr lang="en-US" sz="2000" dirty="0"/>
              <a:t>Volunteers with smiles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D0387-7057-4207-9037-65B55A7B2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Calendar display</a:t>
            </a:r>
          </a:p>
          <a:p>
            <a:r>
              <a:rPr lang="en-US" sz="2000" dirty="0" err="1"/>
              <a:t>WiFi</a:t>
            </a:r>
            <a:r>
              <a:rPr lang="en-US" sz="2000" dirty="0"/>
              <a:t> access</a:t>
            </a:r>
          </a:p>
          <a:p>
            <a:r>
              <a:rPr lang="en-US" sz="2000" dirty="0"/>
              <a:t>Laptops</a:t>
            </a:r>
          </a:p>
          <a:p>
            <a:r>
              <a:rPr lang="en-US" sz="2000" dirty="0"/>
              <a:t>Cellphones</a:t>
            </a:r>
          </a:p>
          <a:p>
            <a:r>
              <a:rPr lang="en-US" dirty="0"/>
              <a:t>Tabs open to SOS sites</a:t>
            </a:r>
          </a:p>
          <a:p>
            <a:r>
              <a:rPr lang="en-US" dirty="0"/>
              <a:t>Paper list of County Voting Locations</a:t>
            </a:r>
          </a:p>
          <a:p>
            <a:r>
              <a:rPr lang="en-US" dirty="0"/>
              <a:t>Flyers </a:t>
            </a:r>
          </a:p>
          <a:p>
            <a:r>
              <a:rPr lang="en-US" dirty="0"/>
              <a:t>Business cards</a:t>
            </a:r>
          </a:p>
          <a:p>
            <a:endParaRPr lang="en-US" dirty="0"/>
          </a:p>
        </p:txBody>
      </p:sp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C553280E-6744-226F-7154-146A12CF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92" y="4641971"/>
            <a:ext cx="1440708" cy="1440708"/>
          </a:xfrm>
          <a:prstGeom prst="rect">
            <a:avLst/>
          </a:prstGeom>
        </p:spPr>
      </p:pic>
      <p:pic>
        <p:nvPicPr>
          <p:cNvPr id="15" name="Picture 14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F1C401B4-C80E-AE3B-32AD-42521A74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32" y="4641971"/>
            <a:ext cx="2043380" cy="1330566"/>
          </a:xfrm>
          <a:prstGeom prst="rect">
            <a:avLst/>
          </a:prstGeom>
        </p:spPr>
      </p:pic>
      <p:pic>
        <p:nvPicPr>
          <p:cNvPr id="17" name="Picture 16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D2146AF1-4405-545B-FFD7-C308B9F67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63" y="365125"/>
            <a:ext cx="5302252" cy="13255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717557-03F0-83E0-4D16-1620A03547DD}"/>
              </a:ext>
            </a:extLst>
          </p:cNvPr>
          <p:cNvCxnSpPr>
            <a:cxnSpLocks/>
          </p:cNvCxnSpPr>
          <p:nvPr/>
        </p:nvCxnSpPr>
        <p:spPr>
          <a:xfrm>
            <a:off x="4131628" y="1850290"/>
            <a:ext cx="0" cy="4339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7FE5E-B948-3D79-2E78-13960030F8ED}"/>
              </a:ext>
            </a:extLst>
          </p:cNvPr>
          <p:cNvCxnSpPr>
            <a:cxnSpLocks/>
          </p:cNvCxnSpPr>
          <p:nvPr/>
        </p:nvCxnSpPr>
        <p:spPr>
          <a:xfrm>
            <a:off x="7863569" y="1850290"/>
            <a:ext cx="0" cy="450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CB640-B04F-0997-114D-555EACA4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5D54-7CB7-BD30-B177-32B0A277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9B7BE-59DD-0806-86CC-B0B13E84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5649B22-0A3A-AECB-A6C6-49576703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6076"/>
            <a:ext cx="10515600" cy="1325563"/>
          </a:xfrm>
        </p:spPr>
        <p:txBody>
          <a:bodyPr/>
          <a:lstStyle/>
          <a:p>
            <a:r>
              <a:rPr lang="en-US" b="1" dirty="0"/>
              <a:t>Banner ideas: </a:t>
            </a:r>
          </a:p>
        </p:txBody>
      </p:sp>
      <p:pic>
        <p:nvPicPr>
          <p:cNvPr id="12" name="Picture 11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B5719CF5-4211-9763-38D3-CDE24136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16" y="426076"/>
            <a:ext cx="5302252" cy="1325563"/>
          </a:xfrm>
          <a:prstGeom prst="rect">
            <a:avLst/>
          </a:prstGeom>
        </p:spPr>
      </p:pic>
      <p:graphicFrame>
        <p:nvGraphicFramePr>
          <p:cNvPr id="16" name="TextBox 13">
            <a:extLst>
              <a:ext uri="{FF2B5EF4-FFF2-40B4-BE49-F238E27FC236}">
                <a16:creationId xmlns:a16="http://schemas.microsoft.com/office/drawing/2014/main" id="{1D2F16AF-9057-A0D0-DA90-6ED9E5A0D21F}"/>
              </a:ext>
            </a:extLst>
          </p:cNvPr>
          <p:cNvGraphicFramePr/>
          <p:nvPr/>
        </p:nvGraphicFramePr>
        <p:xfrm>
          <a:off x="1431757" y="2106929"/>
          <a:ext cx="10130590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E2B039A-12E4-381F-F882-A55647707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74BEEB-CF2C-5044-494C-2CF4A355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0153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Printables</a:t>
            </a:r>
            <a:r>
              <a:rPr lang="en-US" sz="5400" b="1" dirty="0"/>
              <a:t> Provided:  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CA35E-9BC6-A42D-7C37-B40B1209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773168" cy="384857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QR codes on printable labeled page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Caucus Finder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Early Voting Locations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MNVotes.org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Polling place Finder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What’s on my Ballot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Polling place on Election day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Register to Vote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Election Titles to clip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47 Days to Vote key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2-sided flyer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Business card template to print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7" name="Picture 16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B971D359-6492-841D-44F2-A1B5A8AE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1" r="80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993D-7F99-258B-FD26-FBD5F8F6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8210A-2373-4D09-65A7-EC1DFA2E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8" name="Picture 1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357D5C6A-4295-7BF0-BBFA-44395F1D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284170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4E2D36-1A98-A423-40A8-043AB223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Checklist: 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You’ll Need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85C4E-6327-851C-7945-9FA96B110AD4}"/>
              </a:ext>
            </a:extLst>
          </p:cNvPr>
          <p:cNvSpPr txBox="1"/>
          <p:nvPr/>
        </p:nvSpPr>
        <p:spPr>
          <a:xfrm>
            <a:off x="6094476" y="422031"/>
            <a:ext cx="5826370" cy="622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Printed QR Codes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                  (on 8 x 11 + Foam Core board x  4,  2-sided tape)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Register to vote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What’s on my Ballot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Election Day Voting Location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Voting Locations – County 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Caucus Finder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Business cards with MNVOTES.org &amp; Election dates 2024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         (cardstock paper to print if needed)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Flyers with Election Calendar (colored paper)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Laptop (power cord and outlet, </a:t>
            </a:r>
            <a:r>
              <a:rPr lang="en-US" dirty="0" err="1"/>
              <a:t>WiFi</a:t>
            </a:r>
            <a:r>
              <a:rPr lang="en-US" dirty="0"/>
              <a:t> access or hotspot)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SOS website tabs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</a:t>
            </a:r>
            <a:r>
              <a:rPr lang="en-US" i="1" dirty="0"/>
              <a:t>2024 Election Toolkit </a:t>
            </a:r>
            <a:r>
              <a:rPr lang="en-US" dirty="0"/>
              <a:t>PowerPoint open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Printed list of County Locations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Calendar Display (Dollar store 2024 calendar &amp; highlighters)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Banner or large Flag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Volunteers </a:t>
            </a: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61C5250-5793-CCEC-9F3A-C85FAD2B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7CF72-DFF2-8B7B-FB28-57B773277351}"/>
              </a:ext>
            </a:extLst>
          </p:cNvPr>
          <p:cNvSpPr txBox="1"/>
          <p:nvPr/>
        </p:nvSpPr>
        <p:spPr>
          <a:xfrm>
            <a:off x="1132528" y="4464064"/>
            <a:ext cx="469404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Permission and 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Table and chairs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Backdrop if possible (portable frame &amp; drape)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Tablecloth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4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9E6EB1-A8B0-9500-0196-72CF469B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QR Codes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Generated free at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Canva or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Vistaprint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9A5CCEB-245B-A30C-D0FB-7414A1A0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8E1D8-6B9C-CF89-59FE-53FA0A1D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89B9E40D-99DE-942F-4485-F4527B22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40BCC-6773-AD02-E325-0B81F594ED40}"/>
              </a:ext>
            </a:extLst>
          </p:cNvPr>
          <p:cNvSpPr txBox="1"/>
          <p:nvPr/>
        </p:nvSpPr>
        <p:spPr>
          <a:xfrm>
            <a:off x="289932" y="367990"/>
            <a:ext cx="231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Samples of </a:t>
            </a:r>
            <a:r>
              <a:rPr lang="en-US" dirty="0" err="1">
                <a:highlight>
                  <a:srgbClr val="C0C0C0"/>
                </a:highlight>
              </a:rPr>
              <a:t>Printables</a:t>
            </a:r>
            <a:r>
              <a:rPr lang="en-US" dirty="0">
                <a:highlight>
                  <a:srgbClr val="C0C0C0"/>
                </a:highligh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184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0B134-0196-ECE3-EBF3-EAAD55CD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100" dirty="0">
                <a:solidFill>
                  <a:schemeClr val="tx1"/>
                </a:solidFill>
              </a:rPr>
              <a:t>New Early Voting Process Explained  &amp; Voter Education Toolkit for Displays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435D7-FDAF-F538-9920-EC3653ACB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Everything a BPOU, church, club or volunteer needs to register, educate, and GET OUT THE VOTE in 2024!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ed Pencils in a holder">
            <a:extLst>
              <a:ext uri="{FF2B5EF4-FFF2-40B4-BE49-F238E27FC236}">
                <a16:creationId xmlns:a16="http://schemas.microsoft.com/office/drawing/2014/main" id="{7DC39CEA-718A-5F20-5C5E-C1512F7F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7" r="9231" b="-1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01CDD20-11E1-0103-6704-7C424EFE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CCDE1319-2C54-D6DB-7BE7-FD3FB0FF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91" y="643467"/>
            <a:ext cx="2543217" cy="25432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CC9313F-1875-3C11-922D-190DC1DD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77" y="643467"/>
            <a:ext cx="2543217" cy="254321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qr code and a sign&#10;&#10;Description automatically generated">
            <a:extLst>
              <a:ext uri="{FF2B5EF4-FFF2-40B4-BE49-F238E27FC236}">
                <a16:creationId xmlns:a16="http://schemas.microsoft.com/office/drawing/2014/main" id="{D6AE46F2-8A02-7006-BED2-B569F62D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68" y="3671316"/>
            <a:ext cx="2545862" cy="2545862"/>
          </a:xfrm>
          <a:prstGeom prst="rect">
            <a:avLst/>
          </a:prstGeom>
        </p:spPr>
      </p:pic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02579F45-BEB6-A087-2728-E3588A56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051" y="3671316"/>
            <a:ext cx="2553469" cy="25534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5AF2-54E5-87F5-BF10-3A6A88E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EC8305F8-3221-5A7B-B07C-7824C152E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0862-6586-D890-E0ED-BEA3C875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Business card calendars: </a:t>
            </a:r>
            <a:br>
              <a:rPr lang="en-US" sz="3600">
                <a:solidFill>
                  <a:srgbClr val="FFFFFF"/>
                </a:solidFill>
              </a:rPr>
            </a:b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0EBD1C3F-A441-88F1-E7DD-3A883F1D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486861"/>
            <a:ext cx="6780700" cy="38819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9DF65-4F91-00DA-62C4-7ADC6577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9CABD25-AA1F-6377-F98A-00D4FDBF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0A7A-22E5-BCCF-77BB-B073D7AD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27B381-1A08-9A3D-C244-7939B8E5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00" y="521157"/>
            <a:ext cx="3313901" cy="51272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D4B7535-0A79-9382-CF36-6F99A28FD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698" y="521157"/>
            <a:ext cx="3313901" cy="5157098"/>
          </a:xfrm>
          <a:prstGeom prst="rect">
            <a:avLst/>
          </a:prstGeom>
        </p:spPr>
      </p:pic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AF4ABD6-3D0D-DDE4-D833-ED06AD520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81D13-68C6-3EC4-C80C-6CD6B27666A4}"/>
              </a:ext>
            </a:extLst>
          </p:cNvPr>
          <p:cNvSpPr txBox="1"/>
          <p:nvPr/>
        </p:nvSpPr>
        <p:spPr>
          <a:xfrm>
            <a:off x="9062977" y="1400537"/>
            <a:ext cx="3032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To save $money print on </a:t>
            </a:r>
          </a:p>
          <a:p>
            <a:r>
              <a:rPr lang="en-US" dirty="0"/>
              <a:t>pastel colored paper for </a:t>
            </a:r>
          </a:p>
          <a:p>
            <a:r>
              <a:rPr lang="en-US" dirty="0"/>
              <a:t>eye catching color without the</a:t>
            </a:r>
          </a:p>
          <a:p>
            <a:r>
              <a:rPr lang="en-US" dirty="0"/>
              <a:t>cost of custom copies.  </a:t>
            </a:r>
          </a:p>
          <a:p>
            <a:r>
              <a:rPr lang="en-US" dirty="0"/>
              <a:t>(2 sided) </a:t>
            </a:r>
          </a:p>
        </p:txBody>
      </p:sp>
    </p:spTree>
    <p:extLst>
      <p:ext uri="{BB962C8B-B14F-4D97-AF65-F5344CB8AC3E}">
        <p14:creationId xmlns:p14="http://schemas.microsoft.com/office/powerpoint/2010/main" val="392612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apers with qr code on it&#10;&#10;Description automatically generated">
            <a:extLst>
              <a:ext uri="{FF2B5EF4-FFF2-40B4-BE49-F238E27FC236}">
                <a16:creationId xmlns:a16="http://schemas.microsoft.com/office/drawing/2014/main" id="{8B6101FE-9F51-5F8C-BA71-6EA54E04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02" y="1661532"/>
            <a:ext cx="7399450" cy="4872376"/>
          </a:xfrm>
          <a:prstGeom prst="rect">
            <a:avLst/>
          </a:prstGeom>
        </p:spPr>
      </p:pic>
      <p:pic>
        <p:nvPicPr>
          <p:cNvPr id="5" name="Content Placeholder 4" descr="A qr code on paper&#10;&#10;Description automatically generated">
            <a:extLst>
              <a:ext uri="{FF2B5EF4-FFF2-40B4-BE49-F238E27FC236}">
                <a16:creationId xmlns:a16="http://schemas.microsoft.com/office/drawing/2014/main" id="{A11CCAB0-7011-7D4C-AB6F-DEFB15B34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" y="34796"/>
            <a:ext cx="6061039" cy="40511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3691C-CBF6-F65D-D7CB-08C505673B60}"/>
              </a:ext>
            </a:extLst>
          </p:cNvPr>
          <p:cNvSpPr txBox="1"/>
          <p:nvPr/>
        </p:nvSpPr>
        <p:spPr>
          <a:xfrm>
            <a:off x="74827" y="4836107"/>
            <a:ext cx="4396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30 inch x 20 inch foam core board</a:t>
            </a:r>
          </a:p>
          <a:p>
            <a:r>
              <a:rPr lang="en-US" sz="2400" dirty="0"/>
              <a:t>8” x 11” printed QR codes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63BF2-59FD-BAFE-BFB2-EDC27B53949A}"/>
              </a:ext>
            </a:extLst>
          </p:cNvPr>
          <p:cNvSpPr txBox="1"/>
          <p:nvPr/>
        </p:nvSpPr>
        <p:spPr>
          <a:xfrm>
            <a:off x="6573756" y="724829"/>
            <a:ext cx="4823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Voter Education at a glance </a:t>
            </a: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5B148FD7-3844-11D6-F146-4A32A5885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90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alendar with notes on it&#10;&#10;Description automatically generated">
            <a:extLst>
              <a:ext uri="{FF2B5EF4-FFF2-40B4-BE49-F238E27FC236}">
                <a16:creationId xmlns:a16="http://schemas.microsoft.com/office/drawing/2014/main" id="{5C71F67B-A254-02FE-A09A-A56ADEE53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5" y="1073551"/>
            <a:ext cx="8878870" cy="55095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84C3C-28C6-1A6A-A244-E6A193569888}"/>
              </a:ext>
            </a:extLst>
          </p:cNvPr>
          <p:cNvSpPr txBox="1"/>
          <p:nvPr/>
        </p:nvSpPr>
        <p:spPr>
          <a:xfrm>
            <a:off x="3270095" y="75111"/>
            <a:ext cx="609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30 inch x 20 inch foam core board</a:t>
            </a:r>
          </a:p>
          <a:p>
            <a:r>
              <a:rPr lang="en-US" sz="2400" dirty="0"/>
              <a:t>Desk top calendars with highlighted voting days</a:t>
            </a:r>
          </a:p>
          <a:p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A3545-9D60-FD04-596B-483518611BE0}"/>
              </a:ext>
            </a:extLst>
          </p:cNvPr>
          <p:cNvSpPr txBox="1"/>
          <p:nvPr/>
        </p:nvSpPr>
        <p:spPr>
          <a:xfrm>
            <a:off x="356839" y="75111"/>
            <a:ext cx="184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47 days</a:t>
            </a: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A1EFE17-98D8-6C5C-D17C-F427568B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9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5E6F0-2B9C-142B-3774-360C05D6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Clear Outline of the new Early voting system. </a:t>
            </a:r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18300BF-EF4A-D3CC-8996-12E675FEF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17267"/>
            <a:ext cx="6780700" cy="5221137"/>
          </a:xfrm>
          <a:prstGeom prst="rect">
            <a:avLst/>
          </a:prstGeom>
        </p:spPr>
      </p:pic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3C97F0CE-4FA5-5B2C-5FFB-89AE0A9F3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37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Republican Caucus Timeline – </a:t>
            </a:r>
            <a:br>
              <a:rPr lang="en-US" dirty="0"/>
            </a:br>
            <a:r>
              <a:rPr lang="en-US" sz="2200" dirty="0"/>
              <a:t>Possible recruitments and training for Early voter displays?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77310"/>
              </p:ext>
            </p:extLst>
          </p:nvPr>
        </p:nvGraphicFramePr>
        <p:xfrm>
          <a:off x="998220" y="2052538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06355-A3C6-4680-9456-99EB4CD4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936ACCCD-57B2-4076-D36F-7510F62FA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9812B-13F7-87B0-8477-E149AFD8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time: Brought to you by a Federation of Republican Women local club. </a:t>
            </a:r>
          </a:p>
        </p:txBody>
      </p:sp>
      <p:pic>
        <p:nvPicPr>
          <p:cNvPr id="8" name="Content Placeholder 7" descr="Close-up of several hands stacked on top of each other&#10;&#10;Description automatically generated">
            <a:extLst>
              <a:ext uri="{FF2B5EF4-FFF2-40B4-BE49-F238E27FC236}">
                <a16:creationId xmlns:a16="http://schemas.microsoft.com/office/drawing/2014/main" id="{B9F5F44B-1AFA-2931-0595-E78442DAB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08867"/>
            <a:ext cx="6780700" cy="42379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826C-E696-DCF5-D9F8-5865DC6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WomenAdvancingFreedom.org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67D7-3913-F23B-50E7-3D57A213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11/15/2023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CCC9-F117-C5C3-19C0-3049B88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9BB7D-BE62-E81A-FF2E-B5E1DF98B19E}"/>
              </a:ext>
            </a:extLst>
          </p:cNvPr>
          <p:cNvSpPr txBox="1"/>
          <p:nvPr/>
        </p:nvSpPr>
        <p:spPr>
          <a:xfrm>
            <a:off x="6617401" y="844061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WomenAdvancingFreedom.org</a:t>
            </a:r>
          </a:p>
        </p:txBody>
      </p:sp>
    </p:spTree>
    <p:extLst>
      <p:ext uri="{BB962C8B-B14F-4D97-AF65-F5344CB8AC3E}">
        <p14:creationId xmlns:p14="http://schemas.microsoft.com/office/powerpoint/2010/main" val="267750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52089B-E180-29F0-8C27-5E254527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First the New Early Voting Changes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5E5D0-0DBE-393D-EE42-6A5B2DD4ABA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latin typeface="Freestyle Script" panose="030804020302050B0404" pitchFamily="66" charset="0"/>
              </a:rPr>
              <a:t>47 days to Vote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Pick your date today!!!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99A94-B523-1550-2E6E-245E0E26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9/3/20XX</a:t>
            </a:r>
          </a:p>
        </p:txBody>
      </p:sp>
      <p:pic>
        <p:nvPicPr>
          <p:cNvPr id="10" name="Picture 9" descr="Red marker on a calendar">
            <a:extLst>
              <a:ext uri="{FF2B5EF4-FFF2-40B4-BE49-F238E27FC236}">
                <a16:creationId xmlns:a16="http://schemas.microsoft.com/office/drawing/2014/main" id="{4F68ABC2-FED3-8BDC-ABAE-299AB03E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3" r="237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F5150-A66F-FE8A-5A42-D52C6B4B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9C93A-97A8-9D6A-2CA5-135CAD8D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010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457201"/>
            <a:ext cx="6836726" cy="1556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ea typeface="ADLaM Display" panose="02010000000000000000" pitchFamily="2" charset="0"/>
                <a:cs typeface="ADLaM Display" panose="02010000000000000000" pitchFamily="2" charset="0"/>
              </a:rPr>
              <a:t>In-Person Absentee Voting New Process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5" y="2014071"/>
            <a:ext cx="6271340" cy="346115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8000" b="1" dirty="0"/>
              <a:t>1.  </a:t>
            </a:r>
            <a:r>
              <a:rPr lang="en-US" sz="8000" b="1" u="sng" dirty="0"/>
              <a:t>Absentee Voting by </a:t>
            </a:r>
            <a:r>
              <a:rPr lang="en-US" sz="8000" b="1" u="sng" dirty="0">
                <a:solidFill>
                  <a:srgbClr val="FF0000"/>
                </a:solidFill>
              </a:rPr>
              <a:t>Envelope</a:t>
            </a:r>
            <a:r>
              <a:rPr lang="en-US" sz="8000" b="1" u="sng" dirty="0"/>
              <a:t> in-person </a:t>
            </a:r>
            <a:r>
              <a:rPr lang="en-US" sz="8000" b="1" dirty="0"/>
              <a:t>– </a:t>
            </a:r>
            <a:r>
              <a:rPr lang="en-US" sz="8000" dirty="0"/>
              <a:t>at City Hall or County Voting Location. They will help you fill it out and witness it right there. </a:t>
            </a:r>
          </a:p>
          <a:p>
            <a:pPr>
              <a:lnSpc>
                <a:spcPct val="90000"/>
              </a:lnSpc>
            </a:pPr>
            <a:r>
              <a:rPr lang="en-US" sz="8000" dirty="0"/>
              <a:t>46 days to 19 day before Election Day </a:t>
            </a:r>
          </a:p>
          <a:p>
            <a:pPr>
              <a:lnSpc>
                <a:spcPct val="90000"/>
              </a:lnSpc>
            </a:pPr>
            <a:endParaRPr lang="en-US" sz="8000" dirty="0"/>
          </a:p>
          <a:p>
            <a:pPr>
              <a:lnSpc>
                <a:spcPct val="120000"/>
              </a:lnSpc>
            </a:pPr>
            <a:r>
              <a:rPr lang="en-US" sz="8000" b="1" dirty="0"/>
              <a:t>2.  </a:t>
            </a:r>
            <a:r>
              <a:rPr lang="en-US" sz="8000" b="1" u="sng" dirty="0"/>
              <a:t>Absentee Voting in-person by </a:t>
            </a:r>
            <a:r>
              <a:rPr lang="en-US" sz="8000" b="1" u="sng" dirty="0">
                <a:solidFill>
                  <a:srgbClr val="FF0000"/>
                </a:solidFill>
              </a:rPr>
              <a:t>Tabulator</a:t>
            </a:r>
            <a:r>
              <a:rPr lang="en-US" sz="8000" b="1" u="sng" dirty="0"/>
              <a:t> </a:t>
            </a:r>
            <a:r>
              <a:rPr lang="en-US" sz="8000" b="1" dirty="0"/>
              <a:t>– </a:t>
            </a:r>
            <a:r>
              <a:rPr lang="en-US" sz="8000" dirty="0"/>
              <a:t>at City Hall or County Voting Location. It takes 5 min. </a:t>
            </a:r>
            <a:endParaRPr lang="en-US" sz="8000" b="1" dirty="0"/>
          </a:p>
          <a:p>
            <a:pPr>
              <a:lnSpc>
                <a:spcPct val="90000"/>
              </a:lnSpc>
            </a:pPr>
            <a:r>
              <a:rPr lang="en-US" sz="8000" dirty="0"/>
              <a:t>18 day before Election Day</a:t>
            </a:r>
          </a:p>
          <a:p>
            <a:pPr>
              <a:lnSpc>
                <a:spcPct val="90000"/>
              </a:lnSpc>
            </a:pPr>
            <a:endParaRPr lang="en-US" sz="8000" dirty="0"/>
          </a:p>
          <a:p>
            <a:pPr>
              <a:lnSpc>
                <a:spcPct val="120000"/>
              </a:lnSpc>
            </a:pPr>
            <a:r>
              <a:rPr lang="en-US" sz="8000" dirty="0"/>
              <a:t>Absentee Ballots can be submitted up to 8:00 PM on Election Day at County Voting Locations.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D4F5B256-2135-8643-DF23-A522A6F5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433" y="1401591"/>
            <a:ext cx="3712869" cy="2134899"/>
          </a:xfrm>
          <a:prstGeom prst="rect">
            <a:avLst/>
          </a:prstGeom>
        </p:spPr>
      </p:pic>
      <p:pic>
        <p:nvPicPr>
          <p:cNvPr id="20" name="Picture 19" descr="A hand putting a paper into a machine&#10;&#10;Description automatically generated">
            <a:extLst>
              <a:ext uri="{FF2B5EF4-FFF2-40B4-BE49-F238E27FC236}">
                <a16:creationId xmlns:a16="http://schemas.microsoft.com/office/drawing/2014/main" id="{D17D7F6D-9625-6F83-8E90-051C256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304" y="3847013"/>
            <a:ext cx="3371023" cy="2243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100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900AB3C-7E84-8C48-BFCC-84E4815B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holding a ballot&#10;&#10;Description automatically generated">
            <a:extLst>
              <a:ext uri="{FF2B5EF4-FFF2-40B4-BE49-F238E27FC236}">
                <a16:creationId xmlns:a16="http://schemas.microsoft.com/office/drawing/2014/main" id="{A30661CE-7007-DD18-C615-A4A37447DF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727" r="16727"/>
          <a:stretch>
            <a:fillRect/>
          </a:stretch>
        </p:blipFill>
        <p:spPr>
          <a:xfrm>
            <a:off x="5956370" y="94406"/>
            <a:ext cx="2204178" cy="220417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D9F089-489A-6AA1-3103-629821B0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ighlight>
                  <a:srgbClr val="C0C0C0"/>
                </a:highlight>
              </a:rPr>
              <a:t>Absentee Request (Digital)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43474-1BEB-5FC0-EF66-F706B4B44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5" y="1825625"/>
            <a:ext cx="6660983" cy="435254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3.  </a:t>
            </a:r>
            <a:r>
              <a:rPr lang="en-US" b="1" u="sng" dirty="0"/>
              <a:t>Absentee Voting by envelope </a:t>
            </a:r>
            <a:r>
              <a:rPr lang="en-US" b="1" dirty="0"/>
              <a:t>– </a:t>
            </a:r>
            <a:r>
              <a:rPr lang="en-US" dirty="0"/>
              <a:t> MNVOTES.org </a:t>
            </a:r>
          </a:p>
          <a:p>
            <a:r>
              <a:rPr lang="en-US" dirty="0"/>
              <a:t>https://www.sos.state.mn.us/elections-voting/other-ways-to-vote/vote-early-by-mail/</a:t>
            </a:r>
          </a:p>
          <a:p>
            <a:r>
              <a:rPr lang="en-US" dirty="0"/>
              <a:t>   </a:t>
            </a:r>
            <a:r>
              <a:rPr lang="en-US" b="1" dirty="0"/>
              <a:t>Process: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 Fill out Digital form</a:t>
            </a:r>
          </a:p>
          <a:p>
            <a:pPr marL="457200" indent="-457200">
              <a:buFont typeface="+mj-lt"/>
              <a:buAutoNum type="romanUcPeriod"/>
            </a:pPr>
            <a:r>
              <a:rPr lang="en-US" dirty="0"/>
              <a:t> Ballot received in the mail</a:t>
            </a:r>
          </a:p>
          <a:p>
            <a:pPr marL="457200" indent="-457200">
              <a:buFont typeface="+mj-lt"/>
              <a:buAutoNum type="romanUcPeriod"/>
            </a:pPr>
            <a:r>
              <a:rPr lang="en-US" dirty="0"/>
              <a:t> Fill out ballot </a:t>
            </a:r>
          </a:p>
          <a:p>
            <a:r>
              <a:rPr lang="en-US" dirty="0"/>
              <a:t>             (a)  Return by mail</a:t>
            </a:r>
          </a:p>
          <a:p>
            <a:r>
              <a:rPr lang="en-US" dirty="0"/>
              <a:t>             (b)  Return to County voting location by </a:t>
            </a:r>
          </a:p>
          <a:p>
            <a:r>
              <a:rPr lang="en-US" dirty="0"/>
              <a:t>                     </a:t>
            </a:r>
            <a:r>
              <a:rPr lang="en-US" dirty="0">
                <a:solidFill>
                  <a:srgbClr val="FF0000"/>
                </a:solidFill>
              </a:rPr>
              <a:t>8 PM election day</a:t>
            </a:r>
            <a:r>
              <a:rPr lang="en-US" dirty="0"/>
              <a:t>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3D641F-2607-F6C0-E9AC-261C0621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CDC5007-87B0-9B3E-6867-87574DD6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03" y="2927660"/>
            <a:ext cx="5428393" cy="3335302"/>
          </a:xfrm>
          <a:prstGeom prst="rect">
            <a:avLst/>
          </a:prstGeom>
        </p:spPr>
      </p:pic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5311DDB-4DB4-CCB2-1EF6-20962849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form&#10;&#10;Description automatically generated">
            <a:extLst>
              <a:ext uri="{FF2B5EF4-FFF2-40B4-BE49-F238E27FC236}">
                <a16:creationId xmlns:a16="http://schemas.microsoft.com/office/drawing/2014/main" id="{6280B577-C271-4975-3FD6-2010FBE7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8" y="794883"/>
            <a:ext cx="4653826" cy="5738262"/>
          </a:xfrm>
          <a:prstGeom prst="rect">
            <a:avLst/>
          </a:prstGeom>
        </p:spPr>
      </p:pic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1FFA05C6-E647-B6B5-8E90-040A9A68C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77" y="794883"/>
            <a:ext cx="4653826" cy="57382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795CDA-71B7-62FD-EE35-38A34D12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31718-80EE-7F19-816F-F024452B2BE3}"/>
              </a:ext>
            </a:extLst>
          </p:cNvPr>
          <p:cNvSpPr txBox="1"/>
          <p:nvPr/>
        </p:nvSpPr>
        <p:spPr>
          <a:xfrm>
            <a:off x="371993" y="213343"/>
            <a:ext cx="798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Digital form to fill out and submit online to be mailed an Absentee Ballot: </a:t>
            </a:r>
            <a:r>
              <a:rPr lang="en-US" sz="20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3373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3CC8F6-2222-30E7-1C79-DB95AF78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to bring your Absentee Ballot -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2CBAFD-8574-0C6D-C089-2E80B7D6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582" y="1152176"/>
            <a:ext cx="3287751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chemeClr val="tx1">
                    <a:alpha val="60000"/>
                  </a:schemeClr>
                </a:solidFill>
                <a:highlight>
                  <a:srgbClr val="C0C0C0"/>
                </a:highlight>
              </a:rPr>
              <a:t>Don’t mail it if you don’t have to.</a:t>
            </a:r>
            <a:r>
              <a:rPr lang="en-US" sz="1600" b="1" dirty="0">
                <a:solidFill>
                  <a:schemeClr val="bg1">
                    <a:alpha val="60000"/>
                  </a:schemeClr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614FFE-CE58-5BB5-8272-C6C663EF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794156" cy="24543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Where you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gotit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, is where you submit it.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Pick it up at the City Hall – submit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    back to City Hall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Request a ballot from MNVOTES.org – bring or mail to County voting location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You have until 8 PM on Election Day to submit your ballot regardless of when you received it or picked it up.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1" name="Picture Placeholder 10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C5DC84C4-A620-822C-25FC-B9F37C15B6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9096" r="1" b="1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10" name="Picture Placeholder 9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C89A34B3-27A5-6C53-42C8-425227DE0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3319" r="1" b="13320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69C5D1-FA13-1A3F-815E-B8ACD3B6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76B855D-E9CC-4FF8-AD85-6CDC7B89A0DE}" type="slidenum">
              <a:rPr lang="en-US" sz="44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C29AC2-AA9E-AA27-7732-5BE75D9B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pic>
        <p:nvPicPr>
          <p:cNvPr id="12" name="Picture 1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DC06F566-1C7E-5671-7B1F-A0249F802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0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Timetable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FE03FD29-2ABD-4741-B4AC-4F72BFB14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177311"/>
              </p:ext>
            </p:extLst>
          </p:nvPr>
        </p:nvGraphicFramePr>
        <p:xfrm>
          <a:off x="3947532" y="937845"/>
          <a:ext cx="7922735" cy="4982309"/>
        </p:xfrm>
        <a:graphic>
          <a:graphicData uri="http://schemas.openxmlformats.org/drawingml/2006/table">
            <a:tbl>
              <a:tblPr firstRow="1">
                <a:noFill/>
                <a:tableStyleId>{21E4AEA4-8DFA-4A89-87EB-49C32662AFE0}</a:tableStyleId>
              </a:tblPr>
              <a:tblGrid>
                <a:gridCol w="1360448">
                  <a:extLst>
                    <a:ext uri="{9D8B030D-6E8A-4147-A177-3AD203B41FA5}">
                      <a16:colId xmlns:a16="http://schemas.microsoft.com/office/drawing/2014/main" val="1477709579"/>
                    </a:ext>
                  </a:extLst>
                </a:gridCol>
                <a:gridCol w="2319314">
                  <a:extLst>
                    <a:ext uri="{9D8B030D-6E8A-4147-A177-3AD203B41FA5}">
                      <a16:colId xmlns:a16="http://schemas.microsoft.com/office/drawing/2014/main" val="3545702570"/>
                    </a:ext>
                  </a:extLst>
                </a:gridCol>
                <a:gridCol w="118553">
                  <a:extLst>
                    <a:ext uri="{9D8B030D-6E8A-4147-A177-3AD203B41FA5}">
                      <a16:colId xmlns:a16="http://schemas.microsoft.com/office/drawing/2014/main" val="3871754480"/>
                    </a:ext>
                  </a:extLst>
                </a:gridCol>
                <a:gridCol w="1911109">
                  <a:extLst>
                    <a:ext uri="{9D8B030D-6E8A-4147-A177-3AD203B41FA5}">
                      <a16:colId xmlns:a16="http://schemas.microsoft.com/office/drawing/2014/main" val="3866959667"/>
                    </a:ext>
                  </a:extLst>
                </a:gridCol>
                <a:gridCol w="2213311">
                  <a:extLst>
                    <a:ext uri="{9D8B030D-6E8A-4147-A177-3AD203B41FA5}">
                      <a16:colId xmlns:a16="http://schemas.microsoft.com/office/drawing/2014/main" val="3252636882"/>
                    </a:ext>
                  </a:extLst>
                </a:gridCol>
              </a:tblGrid>
              <a:tr h="1229548">
                <a:tc>
                  <a:txBody>
                    <a:bodyPr/>
                    <a:lstStyle/>
                    <a:p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AB by Envelope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cap="none" spc="0" dirty="0">
                          <a:solidFill>
                            <a:schemeClr val="tx1"/>
                          </a:solidFill>
                        </a:rPr>
                        <a:t>    1</a:t>
                      </a:r>
                      <a:r>
                        <a:rPr lang="en-US" sz="1800" b="1" cap="none" spc="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800" b="1" cap="none" spc="0" dirty="0">
                          <a:solidFill>
                            <a:schemeClr val="tx1"/>
                          </a:solidFill>
                        </a:rPr>
                        <a:t> Day</a:t>
                      </a:r>
                    </a:p>
                    <a:p>
                      <a:pPr algn="l"/>
                      <a:r>
                        <a:rPr lang="en-US" sz="1800" b="1" cap="none" spc="0" dirty="0">
                          <a:solidFill>
                            <a:schemeClr val="tx1"/>
                          </a:solidFill>
                        </a:rPr>
                        <a:t>AB Tabulator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Election Day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48401"/>
                  </a:ext>
                </a:extLst>
              </a:tr>
              <a:tr h="841071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           1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Feb 27- Caucus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960907"/>
                  </a:ext>
                </a:extLst>
              </a:tr>
              <a:tr h="1229548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Jan. 19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Feb. 16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March 5 – </a:t>
                      </a:r>
                    </a:p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Presidential Primary</a:t>
                      </a:r>
                    </a:p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(Super Tues.) 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47774"/>
                  </a:ext>
                </a:extLst>
              </a:tr>
              <a:tr h="841071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June 28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July 26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Aug 13 - Primary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452785"/>
                  </a:ext>
                </a:extLst>
              </a:tr>
              <a:tr h="841071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Sept. 20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Oct. 18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Nov. 5 - Election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479137"/>
                  </a:ext>
                </a:extLst>
              </a:tr>
            </a:tbl>
          </a:graphicData>
        </a:graphic>
      </p:graphicFrame>
      <p:pic>
        <p:nvPicPr>
          <p:cNvPr id="5" name="Picture 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25428E7E-A838-655C-B73B-5D57E978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31FFD-6074-5EE5-444E-7E809E40D51E}"/>
              </a:ext>
            </a:extLst>
          </p:cNvPr>
          <p:cNvSpPr txBox="1"/>
          <p:nvPr/>
        </p:nvSpPr>
        <p:spPr>
          <a:xfrm>
            <a:off x="3788276" y="1306374"/>
            <a:ext cx="1581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Days to Vote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450E9E-75DE-F1C2-63A9-4ED9ECAD0874}"/>
              </a:ext>
            </a:extLst>
          </p:cNvPr>
          <p:cNvCxnSpPr>
            <a:cxnSpLocks/>
          </p:cNvCxnSpPr>
          <p:nvPr/>
        </p:nvCxnSpPr>
        <p:spPr>
          <a:xfrm>
            <a:off x="5369414" y="159130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8D096C-35EB-E8F2-A090-2639711DB09B}"/>
              </a:ext>
            </a:extLst>
          </p:cNvPr>
          <p:cNvCxnSpPr>
            <a:cxnSpLocks/>
          </p:cNvCxnSpPr>
          <p:nvPr/>
        </p:nvCxnSpPr>
        <p:spPr>
          <a:xfrm>
            <a:off x="9201717" y="1506429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411D2A-56A6-851A-52C3-479ED7BDAD18}"/>
              </a:ext>
            </a:extLst>
          </p:cNvPr>
          <p:cNvCxnSpPr>
            <a:cxnSpLocks/>
          </p:cNvCxnSpPr>
          <p:nvPr/>
        </p:nvCxnSpPr>
        <p:spPr>
          <a:xfrm>
            <a:off x="7380351" y="159130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A65245-0182-671D-C10D-E904ED9A7861}"/>
              </a:ext>
            </a:extLst>
          </p:cNvPr>
          <p:cNvCxnSpPr>
            <a:cxnSpLocks/>
          </p:cNvCxnSpPr>
          <p:nvPr/>
        </p:nvCxnSpPr>
        <p:spPr>
          <a:xfrm>
            <a:off x="3947532" y="1873404"/>
            <a:ext cx="7922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228C44-3537-31FF-BF17-3B2FAC2F2832}"/>
              </a:ext>
            </a:extLst>
          </p:cNvPr>
          <p:cNvSpPr txBox="1"/>
          <p:nvPr/>
        </p:nvSpPr>
        <p:spPr>
          <a:xfrm>
            <a:off x="3910076" y="468521"/>
            <a:ext cx="276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C0C0C0"/>
                </a:highlight>
              </a:rPr>
              <a:t>All In- Person Voting </a:t>
            </a:r>
          </a:p>
        </p:txBody>
      </p:sp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6C671-7921-0E91-2854-44191EBD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7709E83-1491-1726-6412-A7CA0F64A0DB}"/>
                  </a:ext>
                </a:extLst>
              </p14:cNvPr>
              <p14:cNvContentPartPr/>
              <p14:nvPr/>
            </p14:nvContentPartPr>
            <p14:xfrm>
              <a:off x="3211818" y="168822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7709E83-1491-1726-6412-A7CA0F64A0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178" y="16702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C0FD69D-E001-9C22-3ED2-EE65861C0BCB}"/>
                  </a:ext>
                </a:extLst>
              </p14:cNvPr>
              <p14:cNvContentPartPr/>
              <p14:nvPr/>
            </p14:nvContentPartPr>
            <p14:xfrm>
              <a:off x="3188418" y="153558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C0FD69D-E001-9C22-3ED2-EE65861C0B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18" y="15179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B97967-6EA2-5641-0AA8-AF7F5B038300}"/>
                  </a:ext>
                </a:extLst>
              </p14:cNvPr>
              <p14:cNvContentPartPr/>
              <p14:nvPr/>
            </p14:nvContentPartPr>
            <p14:xfrm>
              <a:off x="3188418" y="248526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B97967-6EA2-5641-0AA8-AF7F5B0383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18" y="246726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C268A5-66C5-983C-96AD-1C05897B34D0}"/>
              </a:ext>
            </a:extLst>
          </p:cNvPr>
          <p:cNvGrpSpPr/>
          <p:nvPr/>
        </p:nvGrpSpPr>
        <p:grpSpPr>
          <a:xfrm>
            <a:off x="4237130" y="2756660"/>
            <a:ext cx="45000" cy="42480"/>
            <a:chOff x="4237130" y="2756660"/>
            <a:chExt cx="45000" cy="4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6EFCD86-350E-311C-2C32-2224C9635536}"/>
                    </a:ext>
                  </a:extLst>
                </p14:cNvPr>
                <p14:cNvContentPartPr/>
                <p14:nvPr/>
              </p14:nvContentPartPr>
              <p14:xfrm>
                <a:off x="4237130" y="2798780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6EFCD86-350E-311C-2C32-2224C963553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19490" y="278114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C81F18E-B1C0-BF0B-ECAC-4AE2572310D2}"/>
                    </a:ext>
                  </a:extLst>
                </p14:cNvPr>
                <p14:cNvContentPartPr/>
                <p14:nvPr/>
              </p14:nvContentPartPr>
              <p14:xfrm>
                <a:off x="4264490" y="2756660"/>
                <a:ext cx="6840" cy="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C81F18E-B1C0-BF0B-ECAC-4AE2572310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46490" y="2738660"/>
                  <a:ext cx="42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6298D70-E3EA-CC85-6266-74E126A80FB4}"/>
                    </a:ext>
                  </a:extLst>
                </p14:cNvPr>
                <p14:cNvContentPartPr/>
                <p14:nvPr/>
              </p14:nvContentPartPr>
              <p14:xfrm>
                <a:off x="4281770" y="2787620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6298D70-E3EA-CC85-6266-74E126A80FB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64130" y="27696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560307F-3D74-125C-DD71-F8961A5BDA0B}"/>
                  </a:ext>
                </a:extLst>
              </p14:cNvPr>
              <p14:cNvContentPartPr/>
              <p14:nvPr/>
            </p14:nvContentPartPr>
            <p14:xfrm>
              <a:off x="2653850" y="2640740"/>
              <a:ext cx="36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560307F-3D74-125C-DD71-F8961A5BDA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5850" y="2622740"/>
                <a:ext cx="36000" cy="378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92E3610-FE67-2156-145A-15DCA4D56ED8}"/>
              </a:ext>
            </a:extLst>
          </p:cNvPr>
          <p:cNvSpPr txBox="1"/>
          <p:nvPr/>
        </p:nvSpPr>
        <p:spPr>
          <a:xfrm>
            <a:off x="9208618" y="1011963"/>
            <a:ext cx="276941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Calendar key: </a:t>
            </a:r>
          </a:p>
          <a:p>
            <a:endParaRPr lang="en-US" u="sng" dirty="0"/>
          </a:p>
          <a:p>
            <a:r>
              <a:rPr lang="en-US" u="sng" dirty="0"/>
              <a:t>Caucuses</a:t>
            </a:r>
            <a:r>
              <a:rPr lang="en-US" dirty="0"/>
              <a:t>– (Blue) Feb 27</a:t>
            </a:r>
          </a:p>
          <a:p>
            <a:endParaRPr lang="en-US" dirty="0"/>
          </a:p>
          <a:p>
            <a:r>
              <a:rPr lang="en-US" u="sng" dirty="0"/>
              <a:t>Absentee Ballot Envelope </a:t>
            </a:r>
            <a:r>
              <a:rPr lang="en-US" dirty="0"/>
              <a:t>–</a:t>
            </a:r>
          </a:p>
          <a:p>
            <a:r>
              <a:rPr lang="en-US" dirty="0"/>
              <a:t>(Yellowish) At City Hall,  </a:t>
            </a:r>
          </a:p>
          <a:p>
            <a:r>
              <a:rPr lang="en-US" dirty="0"/>
              <a:t>County Location or mail to </a:t>
            </a:r>
          </a:p>
          <a:p>
            <a:r>
              <a:rPr lang="en-US" dirty="0"/>
              <a:t>County location.</a:t>
            </a:r>
          </a:p>
          <a:p>
            <a:endParaRPr lang="en-US" dirty="0"/>
          </a:p>
          <a:p>
            <a:r>
              <a:rPr lang="en-US" u="sng" dirty="0"/>
              <a:t>Absentee Ballot Tabulator </a:t>
            </a:r>
            <a:r>
              <a:rPr lang="en-US" dirty="0"/>
              <a:t>–</a:t>
            </a:r>
          </a:p>
          <a:p>
            <a:r>
              <a:rPr lang="en-US" dirty="0"/>
              <a:t>(Green) At City Hall or </a:t>
            </a:r>
          </a:p>
          <a:p>
            <a:r>
              <a:rPr lang="en-US" dirty="0"/>
              <a:t>County Location.</a:t>
            </a:r>
          </a:p>
          <a:p>
            <a:endParaRPr lang="en-US" dirty="0"/>
          </a:p>
          <a:p>
            <a:r>
              <a:rPr lang="en-US" u="sng" dirty="0"/>
              <a:t>Election Days </a:t>
            </a:r>
            <a:r>
              <a:rPr lang="en-US" dirty="0"/>
              <a:t>– (Purple)</a:t>
            </a:r>
            <a:r>
              <a:rPr lang="en-US" dirty="0">
                <a:highlight>
                  <a:srgbClr val="FF0000"/>
                </a:highligh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Jan. 19 - March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28 - August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Sep. 20 - November 5</a:t>
            </a:r>
          </a:p>
          <a:p>
            <a:endParaRPr lang="en-US" dirty="0"/>
          </a:p>
        </p:txBody>
      </p:sp>
      <p:pic>
        <p:nvPicPr>
          <p:cNvPr id="33" name="Picture 32" descr="A calendar with different colored squares&#10;&#10;Description automatically generated">
            <a:extLst>
              <a:ext uri="{FF2B5EF4-FFF2-40B4-BE49-F238E27FC236}">
                <a16:creationId xmlns:a16="http://schemas.microsoft.com/office/drawing/2014/main" id="{FFD9495D-764F-8C25-EBC8-F4BD740813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601" y="266258"/>
            <a:ext cx="8573696" cy="6325483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52F0C0B9-6A35-2463-D38E-40B541EA242D}"/>
              </a:ext>
            </a:extLst>
          </p:cNvPr>
          <p:cNvSpPr/>
          <p:nvPr/>
        </p:nvSpPr>
        <p:spPr>
          <a:xfrm>
            <a:off x="1471961" y="2364059"/>
            <a:ext cx="202873" cy="2766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7D9A7AF-A07C-62A4-980A-0F5AAE77205D}"/>
              </a:ext>
            </a:extLst>
          </p:cNvPr>
          <p:cNvSpPr/>
          <p:nvPr/>
        </p:nvSpPr>
        <p:spPr>
          <a:xfrm>
            <a:off x="5709714" y="2327696"/>
            <a:ext cx="202873" cy="2766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3B7BE08-1DED-AD05-B591-8DF31FDE7A68}"/>
              </a:ext>
            </a:extLst>
          </p:cNvPr>
          <p:cNvSpPr/>
          <p:nvPr/>
        </p:nvSpPr>
        <p:spPr>
          <a:xfrm>
            <a:off x="1421488" y="4301339"/>
            <a:ext cx="202873" cy="2766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90A9224-40F3-BD9D-CB6C-8781A4ED119F}"/>
              </a:ext>
            </a:extLst>
          </p:cNvPr>
          <p:cNvSpPr/>
          <p:nvPr/>
        </p:nvSpPr>
        <p:spPr>
          <a:xfrm>
            <a:off x="7950527" y="2280992"/>
            <a:ext cx="202873" cy="2766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CA1F08A3-DFB8-4EDA-6F4C-89F95EEA84D2}"/>
              </a:ext>
            </a:extLst>
          </p:cNvPr>
          <p:cNvSpPr/>
          <p:nvPr/>
        </p:nvSpPr>
        <p:spPr>
          <a:xfrm>
            <a:off x="4465132" y="5808662"/>
            <a:ext cx="232317" cy="36512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Bent-Up 27">
            <a:extLst>
              <a:ext uri="{FF2B5EF4-FFF2-40B4-BE49-F238E27FC236}">
                <a16:creationId xmlns:a16="http://schemas.microsoft.com/office/drawing/2014/main" id="{FFB026A0-8DF0-9637-A276-DC9A8A368AC1}"/>
              </a:ext>
            </a:extLst>
          </p:cNvPr>
          <p:cNvSpPr/>
          <p:nvPr/>
        </p:nvSpPr>
        <p:spPr>
          <a:xfrm>
            <a:off x="6663384" y="5626099"/>
            <a:ext cx="232317" cy="36512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610A9D-A385-A420-C6E2-3887CDBE8DEF}"/>
              </a:ext>
            </a:extLst>
          </p:cNvPr>
          <p:cNvSpPr txBox="1"/>
          <p:nvPr/>
        </p:nvSpPr>
        <p:spPr>
          <a:xfrm>
            <a:off x="435042" y="1104078"/>
            <a:ext cx="207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Presidential Primary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6A509C-F0FD-6A22-0110-1AD38614EF9C}"/>
              </a:ext>
            </a:extLst>
          </p:cNvPr>
          <p:cNvSpPr txBox="1"/>
          <p:nvPr/>
        </p:nvSpPr>
        <p:spPr>
          <a:xfrm>
            <a:off x="2860083" y="5441433"/>
            <a:ext cx="172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Primary Election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887F2F-A949-B577-F896-F9D54C2199C9}"/>
              </a:ext>
            </a:extLst>
          </p:cNvPr>
          <p:cNvSpPr txBox="1"/>
          <p:nvPr/>
        </p:nvSpPr>
        <p:spPr>
          <a:xfrm flipH="1">
            <a:off x="4953063" y="5044223"/>
            <a:ext cx="171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General Election</a:t>
            </a: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ECD8836B-A777-7379-8049-7826B0063D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37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</TotalTime>
  <Words>1269</Words>
  <Application>Microsoft Office PowerPoint</Application>
  <PresentationFormat>Widescreen</PresentationFormat>
  <Paragraphs>266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Freestyle Script</vt:lpstr>
      <vt:lpstr>Office Theme</vt:lpstr>
      <vt:lpstr>2024  Election  Toolkit </vt:lpstr>
      <vt:lpstr>New Early Voting Process Explained  &amp; Voter Education Toolkit for Displays</vt:lpstr>
      <vt:lpstr>First the New Early Voting Changes</vt:lpstr>
      <vt:lpstr>In-Person Absentee Voting New Process </vt:lpstr>
      <vt:lpstr>Absentee Request (Digital)</vt:lpstr>
      <vt:lpstr>PowerPoint Presentation</vt:lpstr>
      <vt:lpstr>Where to bring your Absentee Ballot - </vt:lpstr>
      <vt:lpstr>Election Timetable</vt:lpstr>
      <vt:lpstr>PowerPoint Presentation</vt:lpstr>
      <vt:lpstr>What happens to my Absentee Ballot? </vt:lpstr>
      <vt:lpstr>What about Drop Boxes? </vt:lpstr>
      <vt:lpstr>Part 2 – Toolkit for Voter Education</vt:lpstr>
      <vt:lpstr>Multiple opportunities to set up Early Voter booths:   One-time events or recurring displays</vt:lpstr>
      <vt:lpstr>Voter Education Display:  </vt:lpstr>
      <vt:lpstr>What to include:  </vt:lpstr>
      <vt:lpstr>Banner ideas: </vt:lpstr>
      <vt:lpstr>Printables Provided:  </vt:lpstr>
      <vt:lpstr>Checklist:  What You’ll Need</vt:lpstr>
      <vt:lpstr>QR Codes Generated free at Canva or Vistaprint</vt:lpstr>
      <vt:lpstr>PowerPoint Presentation</vt:lpstr>
      <vt:lpstr>Business card calendars:  </vt:lpstr>
      <vt:lpstr>PowerPoint Presentation</vt:lpstr>
      <vt:lpstr>PowerPoint Presentation</vt:lpstr>
      <vt:lpstr>PowerPoint Presentation</vt:lpstr>
      <vt:lpstr>Clear Outline of the new Early voting system. </vt:lpstr>
      <vt:lpstr>Republican Caucus Timeline –  Possible recruitments and training for Early voter displays?</vt:lpstr>
      <vt:lpstr>Thank you for your time: Brought to you by a Federation of Republican Women local club.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2024 Toolkit</dc:title>
  <dc:creator>Ann Boyd</dc:creator>
  <cp:lastModifiedBy>Ann Boyd</cp:lastModifiedBy>
  <cp:revision>9</cp:revision>
  <dcterms:created xsi:type="dcterms:W3CDTF">2023-11-09T15:38:44Z</dcterms:created>
  <dcterms:modified xsi:type="dcterms:W3CDTF">2023-11-28T18:20:09Z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